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56" r:id="rId2"/>
    <p:sldId id="262" r:id="rId3"/>
    <p:sldId id="270" r:id="rId4"/>
    <p:sldId id="306" r:id="rId5"/>
    <p:sldId id="318" r:id="rId6"/>
    <p:sldId id="313" r:id="rId7"/>
    <p:sldId id="312" r:id="rId8"/>
    <p:sldId id="303" r:id="rId9"/>
    <p:sldId id="316" r:id="rId10"/>
    <p:sldId id="315" r:id="rId11"/>
    <p:sldId id="314" r:id="rId12"/>
    <p:sldId id="302" r:id="rId13"/>
    <p:sldId id="317" r:id="rId14"/>
    <p:sldId id="299" r:id="rId15"/>
    <p:sldId id="282" r:id="rId16"/>
    <p:sldId id="304" r:id="rId17"/>
    <p:sldId id="283" r:id="rId18"/>
    <p:sldId id="301" r:id="rId19"/>
    <p:sldId id="284" r:id="rId20"/>
    <p:sldId id="307" r:id="rId21"/>
    <p:sldId id="292" r:id="rId22"/>
    <p:sldId id="309" r:id="rId23"/>
    <p:sldId id="319" r:id="rId24"/>
    <p:sldId id="310" r:id="rId25"/>
    <p:sldId id="286" r:id="rId26"/>
    <p:sldId id="308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C580C"/>
    <a:srgbClr val="A27D21"/>
    <a:srgbClr val="C39B37"/>
    <a:srgbClr val="45BA45"/>
    <a:srgbClr val="7D7A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72" d="100"/>
          <a:sy n="72" d="100"/>
        </p:scale>
        <p:origin x="456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15B2D1-D95B-455A-A328-9E959C92D699}" type="datetimeFigureOut">
              <a:rPr lang="en-US" smtClean="0"/>
              <a:t>11/29/2022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0C6EEC-B267-4B2C-B72A-4325D6AF6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3495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31C0E-56ED-421B-7628-C3E2B381AA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C4C888-B84B-FEC8-9687-72AB90582A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FC15A2-76D0-3B3B-A6FC-49B08EA0CA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8A6F7-24ED-429C-A756-34AF12D911C2}" type="datetimeFigureOut">
              <a:rPr lang="en-US" smtClean="0"/>
              <a:t>11/29/2022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E3721D-F62E-6066-1B9F-ECC7483644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D54EA7-0128-4732-4834-C5BAFD1CC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27D0E-1CFB-43E3-B92E-AE04CB2E90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1738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361568-ADD7-724F-3357-77C478B71E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147F64A-274D-BCA1-C112-038DF1E74E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18FF50-A2A3-5300-A38F-4E252D9807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8A6F7-24ED-429C-A756-34AF12D911C2}" type="datetimeFigureOut">
              <a:rPr lang="en-US" smtClean="0"/>
              <a:t>11/29/2022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0DDC31-B80B-6DC9-C301-10D0A4D895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BF99B1-F6F6-8DC2-6073-B6FB148EF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27D0E-1CFB-43E3-B92E-AE04CB2E90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5489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2E88295-D101-ABDD-CF1A-3B9435B1604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68BB52-78A2-0374-A842-97E7303C0F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6AD78B-599A-2104-8AD5-1527A19AC5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8A6F7-24ED-429C-A756-34AF12D911C2}" type="datetimeFigureOut">
              <a:rPr lang="en-US" smtClean="0"/>
              <a:t>11/29/2022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C5D1B0-7446-6CBA-2E61-03D8E094E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E03BDA-7293-9CA1-6A21-C00EE63790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27D0E-1CFB-43E3-B92E-AE04CB2E90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773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33859-7870-E63E-D703-C639EE768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3178FF-B70D-DFD7-4C1D-B4EC4E111A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DA83FC-CF36-A700-24DB-02EC1CB016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8A6F7-24ED-429C-A756-34AF12D911C2}" type="datetimeFigureOut">
              <a:rPr lang="en-US" smtClean="0"/>
              <a:t>11/29/2022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B3EA1E-165B-058D-C94A-FC665B0F88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DEB788-FBB6-C25E-40AA-862985FDEC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27D0E-1CFB-43E3-B92E-AE04CB2E90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8291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88FB13-44F1-998A-B6A1-A51A36B7EC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EADB32-0897-223A-39DE-E7178FB3A3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BFDC1D-E952-02FF-EBF5-FBFB6DDEA3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8A6F7-24ED-429C-A756-34AF12D911C2}" type="datetimeFigureOut">
              <a:rPr lang="en-US" smtClean="0"/>
              <a:t>11/29/2022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DEED6A-1EF6-D78B-08FD-A9BBFF2672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42E18D-AA96-3A10-8B41-C59A3F146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27D0E-1CFB-43E3-B92E-AE04CB2E90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8661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3275DA-D8C7-E417-5E9C-D3F0EB242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FA84D9-0FAC-BB35-5D18-3FEEB73279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38AA88-6241-F07A-A6AE-218D9F1C13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B9EBC4-4F47-87FE-A751-1C757C338C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8A6F7-24ED-429C-A756-34AF12D911C2}" type="datetimeFigureOut">
              <a:rPr lang="en-US" smtClean="0"/>
              <a:t>11/29/2022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45349E-6E88-BA0E-86C4-77C637092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EA7B5E-D70D-2926-A3EE-9382905101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27D0E-1CFB-43E3-B92E-AE04CB2E90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1443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7CAA3E-CAB9-3697-C1B7-155D8708F9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78A58E-AF9B-F024-CD34-F31DECD2C0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A6F8D5A-968E-58E3-E8F1-5380CE2D09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B2F3A3-0F5B-2284-2EE6-ACEAFC15A1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C681183-A849-E3A0-7371-956407BBD1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FAC089F-E655-772F-E712-735562D671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8A6F7-24ED-429C-A756-34AF12D911C2}" type="datetimeFigureOut">
              <a:rPr lang="en-US" smtClean="0"/>
              <a:t>11/29/2022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3AE7CB2-C913-DF77-FFC4-ECC105F4AE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505B60D-5BA8-62D8-BDAE-6C57953D2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27D0E-1CFB-43E3-B92E-AE04CB2E90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2799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DA8418-560B-EA42-0ECE-6841E7103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B880DE-65A2-E6D3-B5DB-694D4AC22D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8A6F7-24ED-429C-A756-34AF12D911C2}" type="datetimeFigureOut">
              <a:rPr lang="en-US" smtClean="0"/>
              <a:t>11/29/2022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7F8B26-6193-0DB8-1192-A2B48CD98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3DEF9F-87EC-1752-AC06-D5480D438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27D0E-1CFB-43E3-B92E-AE04CB2E90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9250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12E9FFD-24B9-AE54-7D9F-98051236AA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8A6F7-24ED-429C-A756-34AF12D911C2}" type="datetimeFigureOut">
              <a:rPr lang="en-US" smtClean="0"/>
              <a:t>11/29/2022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FDF558A-31B9-7D83-03C7-EC0E1C42A6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6FA180-13EC-D8C6-5E98-140C8FE30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27D0E-1CFB-43E3-B92E-AE04CB2E90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5502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35C98-2195-2086-B2E8-2AEB723662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F093E9-C334-D120-193B-94923F3DAA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A8BB22-625C-A3A2-2B07-36E1B28881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F8A39D-4BD7-BBA3-B4DA-73A2F75DF4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8A6F7-24ED-429C-A756-34AF12D911C2}" type="datetimeFigureOut">
              <a:rPr lang="en-US" smtClean="0"/>
              <a:t>11/29/2022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C39795-04AF-9E98-9106-138DC67C5D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18FC7D-A525-17E1-2991-D23219D45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27D0E-1CFB-43E3-B92E-AE04CB2E90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2441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ED8F3E-A57A-DC81-D107-7B3A99186F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5EA30E2-4EC1-72DB-313E-704DE6ADB49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3D3A68-5D0A-54F8-8180-B41D424A4A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1A6BA1-ED84-DC18-489B-5BD05A3F8B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8A6F7-24ED-429C-A756-34AF12D911C2}" type="datetimeFigureOut">
              <a:rPr lang="en-US" smtClean="0"/>
              <a:t>11/29/2022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B21CAA-5A9E-8FF5-F877-633BEDE8D1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5A069E-22B7-A05A-3D92-7567F99F28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27D0E-1CFB-43E3-B92E-AE04CB2E90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5900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EAF4E63-2232-898C-A545-9F58DBB1FC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FACC27-C979-533F-FF2A-ED1ED73B6D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DA06EA-84B1-2DD1-32B2-2F1691CF5D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78A6F7-24ED-429C-A756-34AF12D911C2}" type="datetimeFigureOut">
              <a:rPr lang="en-US" smtClean="0"/>
              <a:t>11/29/2022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9C1940-34DC-9CAF-8A86-D1BC48BEA8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BC6722-EE8C-D12E-F3FB-CCD5842FAD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A27D0E-1CFB-43E3-B92E-AE04CB2E90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085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1.png"/><Relationship Id="rId18" Type="http://schemas.openxmlformats.org/officeDocument/2006/relationships/image" Target="../media/image55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12" Type="http://schemas.openxmlformats.org/officeDocument/2006/relationships/image" Target="../media/image50.png"/><Relationship Id="rId17" Type="http://schemas.openxmlformats.org/officeDocument/2006/relationships/image" Target="../media/image54.png"/><Relationship Id="rId2" Type="http://schemas.openxmlformats.org/officeDocument/2006/relationships/image" Target="../media/image41.png"/><Relationship Id="rId16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11" Type="http://schemas.openxmlformats.org/officeDocument/2006/relationships/image" Target="../media/image38.png"/><Relationship Id="rId5" Type="http://schemas.openxmlformats.org/officeDocument/2006/relationships/image" Target="../media/image44.png"/><Relationship Id="rId15" Type="http://schemas.openxmlformats.org/officeDocument/2006/relationships/image" Target="../media/image53.png"/><Relationship Id="rId10" Type="http://schemas.openxmlformats.org/officeDocument/2006/relationships/image" Target="../media/image49.png"/><Relationship Id="rId19" Type="http://schemas.openxmlformats.org/officeDocument/2006/relationships/image" Target="../media/image40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Relationship Id="rId14" Type="http://schemas.openxmlformats.org/officeDocument/2006/relationships/image" Target="../media/image5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67.png"/><Relationship Id="rId18" Type="http://schemas.openxmlformats.org/officeDocument/2006/relationships/image" Target="../media/image72.pn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12" Type="http://schemas.openxmlformats.org/officeDocument/2006/relationships/image" Target="../media/image66.png"/><Relationship Id="rId17" Type="http://schemas.openxmlformats.org/officeDocument/2006/relationships/image" Target="../media/image71.png"/><Relationship Id="rId2" Type="http://schemas.openxmlformats.org/officeDocument/2006/relationships/image" Target="../media/image56.png"/><Relationship Id="rId16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11" Type="http://schemas.openxmlformats.org/officeDocument/2006/relationships/image" Target="../media/image65.png"/><Relationship Id="rId5" Type="http://schemas.openxmlformats.org/officeDocument/2006/relationships/image" Target="../media/image59.png"/><Relationship Id="rId15" Type="http://schemas.openxmlformats.org/officeDocument/2006/relationships/image" Target="../media/image69.png"/><Relationship Id="rId10" Type="http://schemas.openxmlformats.org/officeDocument/2006/relationships/image" Target="../media/image64.png"/><Relationship Id="rId19" Type="http://schemas.openxmlformats.org/officeDocument/2006/relationships/image" Target="../media/image73.png"/><Relationship Id="rId4" Type="http://schemas.openxmlformats.org/officeDocument/2006/relationships/image" Target="../media/image58.png"/><Relationship Id="rId9" Type="http://schemas.openxmlformats.org/officeDocument/2006/relationships/image" Target="../media/image63.png"/><Relationship Id="rId14" Type="http://schemas.openxmlformats.org/officeDocument/2006/relationships/image" Target="../media/image6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4.png"/><Relationship Id="rId7" Type="http://schemas.openxmlformats.org/officeDocument/2006/relationships/image" Target="../media/image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15.png"/><Relationship Id="rId4" Type="http://schemas.openxmlformats.org/officeDocument/2006/relationships/image" Target="../media/image13.png"/><Relationship Id="rId9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5EAA86-C0EE-89F4-34C8-C738ECD4B0F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Microglia regulation of sleep homeostasis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8B14BB-604E-957D-69F6-995DB65CBA5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Joe Stucynski, Hypothesis Testing, 11/30/22</a:t>
            </a:r>
          </a:p>
        </p:txBody>
      </p:sp>
    </p:spTree>
    <p:extLst>
      <p:ext uri="{BB962C8B-B14F-4D97-AF65-F5344CB8AC3E}">
        <p14:creationId xmlns:p14="http://schemas.microsoft.com/office/powerpoint/2010/main" val="23861270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box and whisker chart&#10;&#10;Description automatically generated">
            <a:extLst>
              <a:ext uri="{FF2B5EF4-FFF2-40B4-BE49-F238E27FC236}">
                <a16:creationId xmlns:a16="http://schemas.microsoft.com/office/drawing/2014/main" id="{E2D78E5F-DDF0-B91E-CF3C-AEA854DE12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919" y="1181444"/>
            <a:ext cx="4808532" cy="3321001"/>
          </a:xfrm>
          <a:prstGeom prst="rect">
            <a:avLst/>
          </a:prstGeom>
        </p:spPr>
      </p:pic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2FCB4D6C-FA7B-129C-6DC3-9FCAB9B3D9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8271" y="795939"/>
            <a:ext cx="2393735" cy="139302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768EF87-0B91-D13F-A78A-19DACD94BAE3}"/>
              </a:ext>
            </a:extLst>
          </p:cNvPr>
          <p:cNvSpPr txBox="1"/>
          <p:nvPr/>
        </p:nvSpPr>
        <p:spPr>
          <a:xfrm>
            <a:off x="87272" y="4502445"/>
            <a:ext cx="5237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Main effect of Sleep Condition</a:t>
            </a:r>
          </a:p>
          <a:p>
            <a:pPr algn="ctr"/>
            <a:r>
              <a:rPr lang="en-US" dirty="0"/>
              <a:t>(Baseline vs Recovery)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D3CC2B0-522D-D6C3-0430-30E0ED2CB56E}"/>
              </a:ext>
            </a:extLst>
          </p:cNvPr>
          <p:cNvSpPr txBox="1"/>
          <p:nvPr/>
        </p:nvSpPr>
        <p:spPr>
          <a:xfrm>
            <a:off x="7106590" y="139699"/>
            <a:ext cx="42479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pg.normality</a:t>
            </a:r>
            <a:r>
              <a:rPr lang="en-US" dirty="0"/>
              <a:t>() uses: </a:t>
            </a:r>
            <a:r>
              <a:rPr lang="en-US" dirty="0" err="1"/>
              <a:t>scipy.stats.Shapiro</a:t>
            </a:r>
            <a:r>
              <a:rPr lang="en-US" dirty="0"/>
              <a:t>()</a:t>
            </a:r>
          </a:p>
          <a:p>
            <a:r>
              <a:rPr lang="en-US" dirty="0"/>
              <a:t>Shapiro-Wilk test for normality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F90F518-97C9-99E4-0B2C-10DDDCB5DC3E}"/>
              </a:ext>
            </a:extLst>
          </p:cNvPr>
          <p:cNvSpPr txBox="1"/>
          <p:nvPr/>
        </p:nvSpPr>
        <p:spPr>
          <a:xfrm>
            <a:off x="355571" y="139699"/>
            <a:ext cx="505663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Paired Comparison over just Delta range (0.5-4 Hz)</a:t>
            </a:r>
          </a:p>
        </p:txBody>
      </p:sp>
    </p:spTree>
    <p:extLst>
      <p:ext uri="{BB962C8B-B14F-4D97-AF65-F5344CB8AC3E}">
        <p14:creationId xmlns:p14="http://schemas.microsoft.com/office/powerpoint/2010/main" val="17390964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box and whisker chart&#10;&#10;Description automatically generated">
            <a:extLst>
              <a:ext uri="{FF2B5EF4-FFF2-40B4-BE49-F238E27FC236}">
                <a16:creationId xmlns:a16="http://schemas.microsoft.com/office/drawing/2014/main" id="{E2D78E5F-DDF0-B91E-CF3C-AEA854DE12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919" y="1181444"/>
            <a:ext cx="4808532" cy="3321001"/>
          </a:xfrm>
          <a:prstGeom prst="rect">
            <a:avLst/>
          </a:prstGeom>
        </p:spPr>
      </p:pic>
      <p:pic>
        <p:nvPicPr>
          <p:cNvPr id="7" name="Picture 6" descr="Calendar&#10;&#10;Description automatically generated">
            <a:extLst>
              <a:ext uri="{FF2B5EF4-FFF2-40B4-BE49-F238E27FC236}">
                <a16:creationId xmlns:a16="http://schemas.microsoft.com/office/drawing/2014/main" id="{BEE3C44F-B1E9-7311-5467-9B2349CD61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7798" y="2818076"/>
            <a:ext cx="4793156" cy="1535174"/>
          </a:xfrm>
          <a:prstGeom prst="rect">
            <a:avLst/>
          </a:prstGeom>
        </p:spPr>
      </p:pic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2FCB4D6C-FA7B-129C-6DC3-9FCAB9B3D9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8271" y="795939"/>
            <a:ext cx="2393735" cy="139302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768EF87-0B91-D13F-A78A-19DACD94BAE3}"/>
              </a:ext>
            </a:extLst>
          </p:cNvPr>
          <p:cNvSpPr txBox="1"/>
          <p:nvPr/>
        </p:nvSpPr>
        <p:spPr>
          <a:xfrm>
            <a:off x="87272" y="4502445"/>
            <a:ext cx="5237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Main effect of Sleep Condition</a:t>
            </a:r>
          </a:p>
          <a:p>
            <a:pPr algn="ctr"/>
            <a:r>
              <a:rPr lang="en-US" dirty="0"/>
              <a:t>(Baseline vs Recovery)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F90F518-97C9-99E4-0B2C-10DDDCB5DC3E}"/>
              </a:ext>
            </a:extLst>
          </p:cNvPr>
          <p:cNvSpPr txBox="1"/>
          <p:nvPr/>
        </p:nvSpPr>
        <p:spPr>
          <a:xfrm>
            <a:off x="355571" y="139699"/>
            <a:ext cx="505663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Paired Comparison over just Delta range (0.5-4 Hz)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850EF0C-4FE2-FC3E-5694-D52836207F59}"/>
              </a:ext>
            </a:extLst>
          </p:cNvPr>
          <p:cNvSpPr txBox="1"/>
          <p:nvPr/>
        </p:nvSpPr>
        <p:spPr>
          <a:xfrm>
            <a:off x="7081551" y="4335596"/>
            <a:ext cx="4565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Only significant main effect of sleep condition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1CF1B56-2A01-EBFE-4DD8-4A0422DF17AE}"/>
              </a:ext>
            </a:extLst>
          </p:cNvPr>
          <p:cNvSpPr txBox="1"/>
          <p:nvPr/>
        </p:nvSpPr>
        <p:spPr>
          <a:xfrm>
            <a:off x="8246789" y="2500837"/>
            <a:ext cx="2642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Mixed ANOVA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57E0B0B-01F5-E9E0-D666-C896773940F5}"/>
              </a:ext>
            </a:extLst>
          </p:cNvPr>
          <p:cNvSpPr txBox="1"/>
          <p:nvPr/>
        </p:nvSpPr>
        <p:spPr>
          <a:xfrm>
            <a:off x="7106590" y="139699"/>
            <a:ext cx="42479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pg.normality</a:t>
            </a:r>
            <a:r>
              <a:rPr lang="en-US" dirty="0"/>
              <a:t>() uses: </a:t>
            </a:r>
            <a:r>
              <a:rPr lang="en-US" dirty="0" err="1"/>
              <a:t>scipy.stats.Shapiro</a:t>
            </a:r>
            <a:r>
              <a:rPr lang="en-US" dirty="0"/>
              <a:t>()</a:t>
            </a:r>
          </a:p>
          <a:p>
            <a:r>
              <a:rPr lang="en-US" dirty="0"/>
              <a:t>Shapiro-Wilk test for normality</a:t>
            </a:r>
          </a:p>
        </p:txBody>
      </p:sp>
    </p:spTree>
    <p:extLst>
      <p:ext uri="{BB962C8B-B14F-4D97-AF65-F5344CB8AC3E}">
        <p14:creationId xmlns:p14="http://schemas.microsoft.com/office/powerpoint/2010/main" val="32660453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box and whisker chart&#10;&#10;Description automatically generated">
            <a:extLst>
              <a:ext uri="{FF2B5EF4-FFF2-40B4-BE49-F238E27FC236}">
                <a16:creationId xmlns:a16="http://schemas.microsoft.com/office/drawing/2014/main" id="{E2D78E5F-DDF0-B91E-CF3C-AEA854DE12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919" y="1181444"/>
            <a:ext cx="4808532" cy="3321001"/>
          </a:xfrm>
          <a:prstGeom prst="rect">
            <a:avLst/>
          </a:prstGeom>
        </p:spPr>
      </p:pic>
      <p:pic>
        <p:nvPicPr>
          <p:cNvPr id="7" name="Picture 6" descr="Calendar&#10;&#10;Description automatically generated">
            <a:extLst>
              <a:ext uri="{FF2B5EF4-FFF2-40B4-BE49-F238E27FC236}">
                <a16:creationId xmlns:a16="http://schemas.microsoft.com/office/drawing/2014/main" id="{BEE3C44F-B1E9-7311-5467-9B2349CD61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7798" y="2818076"/>
            <a:ext cx="4793156" cy="1535174"/>
          </a:xfrm>
          <a:prstGeom prst="rect">
            <a:avLst/>
          </a:prstGeom>
        </p:spPr>
      </p:pic>
      <p:pic>
        <p:nvPicPr>
          <p:cNvPr id="9" name="Picture 8" descr="Graphical user interface&#10;&#10;Description automatically generated">
            <a:extLst>
              <a:ext uri="{FF2B5EF4-FFF2-40B4-BE49-F238E27FC236}">
                <a16:creationId xmlns:a16="http://schemas.microsoft.com/office/drawing/2014/main" id="{65477EAC-7BA3-083B-4BA8-1670B1C2F0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3339" y="5056607"/>
            <a:ext cx="7276848" cy="1450652"/>
          </a:xfrm>
          <a:prstGeom prst="rect">
            <a:avLst/>
          </a:prstGeom>
        </p:spPr>
      </p:pic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2FCB4D6C-FA7B-129C-6DC3-9FCAB9B3D9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8271" y="795939"/>
            <a:ext cx="2393735" cy="139302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768EF87-0B91-D13F-A78A-19DACD94BAE3}"/>
              </a:ext>
            </a:extLst>
          </p:cNvPr>
          <p:cNvSpPr txBox="1"/>
          <p:nvPr/>
        </p:nvSpPr>
        <p:spPr>
          <a:xfrm>
            <a:off x="87272" y="4502445"/>
            <a:ext cx="5237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Main effect of Sleep Condition</a:t>
            </a:r>
          </a:p>
          <a:p>
            <a:pPr algn="ctr"/>
            <a:r>
              <a:rPr lang="en-US" dirty="0"/>
              <a:t>(Baseline vs Recovery)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F90F518-97C9-99E4-0B2C-10DDDCB5DC3E}"/>
              </a:ext>
            </a:extLst>
          </p:cNvPr>
          <p:cNvSpPr txBox="1"/>
          <p:nvPr/>
        </p:nvSpPr>
        <p:spPr>
          <a:xfrm>
            <a:off x="355571" y="139699"/>
            <a:ext cx="505663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Paired Comparison over just Delta range (0.5-4 Hz)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850EF0C-4FE2-FC3E-5694-D52836207F59}"/>
              </a:ext>
            </a:extLst>
          </p:cNvPr>
          <p:cNvSpPr txBox="1"/>
          <p:nvPr/>
        </p:nvSpPr>
        <p:spPr>
          <a:xfrm>
            <a:off x="7081551" y="4335596"/>
            <a:ext cx="4565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Only significant main effect of sleep condition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1CF1B56-2A01-EBFE-4DD8-4A0422DF17AE}"/>
              </a:ext>
            </a:extLst>
          </p:cNvPr>
          <p:cNvSpPr txBox="1"/>
          <p:nvPr/>
        </p:nvSpPr>
        <p:spPr>
          <a:xfrm>
            <a:off x="8246789" y="2500837"/>
            <a:ext cx="2642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Mixed ANOVA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1333EC6-573D-0A97-CF0E-7814BE5A4200}"/>
              </a:ext>
            </a:extLst>
          </p:cNvPr>
          <p:cNvSpPr txBox="1"/>
          <p:nvPr/>
        </p:nvSpPr>
        <p:spPr>
          <a:xfrm>
            <a:off x="7689254" y="6470683"/>
            <a:ext cx="4502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Only sleep condition is significant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5BA5AED-3A00-B8D9-C2AB-238DD0D10C69}"/>
              </a:ext>
            </a:extLst>
          </p:cNvPr>
          <p:cNvSpPr txBox="1"/>
          <p:nvPr/>
        </p:nvSpPr>
        <p:spPr>
          <a:xfrm>
            <a:off x="7106590" y="139699"/>
            <a:ext cx="42479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pg.normality</a:t>
            </a:r>
            <a:r>
              <a:rPr lang="en-US" dirty="0"/>
              <a:t>() uses: </a:t>
            </a:r>
            <a:r>
              <a:rPr lang="en-US" dirty="0" err="1"/>
              <a:t>scipy.stats.Shapiro</a:t>
            </a:r>
            <a:r>
              <a:rPr lang="en-US" dirty="0"/>
              <a:t>()</a:t>
            </a:r>
          </a:p>
          <a:p>
            <a:r>
              <a:rPr lang="en-US" dirty="0"/>
              <a:t>Shapiro-Wilk test for normality</a:t>
            </a:r>
          </a:p>
        </p:txBody>
      </p:sp>
    </p:spTree>
    <p:extLst>
      <p:ext uri="{BB962C8B-B14F-4D97-AF65-F5344CB8AC3E}">
        <p14:creationId xmlns:p14="http://schemas.microsoft.com/office/powerpoint/2010/main" val="139117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F3505F31-AA32-BEAB-0E87-202A55F8DE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9828" y="825141"/>
            <a:ext cx="5852172" cy="4389129"/>
          </a:xfrm>
          <a:prstGeom prst="rect">
            <a:avLst/>
          </a:prstGeom>
        </p:spPr>
      </p:pic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C2023378-3E52-279F-CABB-F95769F169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222" y="825141"/>
            <a:ext cx="5852172" cy="438912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91D8DB0-4EA1-A27D-76F8-03B8CFD93407}"/>
              </a:ext>
            </a:extLst>
          </p:cNvPr>
          <p:cNvSpPr txBox="1"/>
          <p:nvPr/>
        </p:nvSpPr>
        <p:spPr>
          <a:xfrm>
            <a:off x="2805344" y="825141"/>
            <a:ext cx="14115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Wake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F34E0E-362F-2A42-4FAD-B9C516E8A22B}"/>
              </a:ext>
            </a:extLst>
          </p:cNvPr>
          <p:cNvSpPr txBox="1"/>
          <p:nvPr/>
        </p:nvSpPr>
        <p:spPr>
          <a:xfrm>
            <a:off x="8932416" y="799505"/>
            <a:ext cx="14115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REM</a:t>
            </a:r>
          </a:p>
        </p:txBody>
      </p:sp>
    </p:spTree>
    <p:extLst>
      <p:ext uri="{BB962C8B-B14F-4D97-AF65-F5344CB8AC3E}">
        <p14:creationId xmlns:p14="http://schemas.microsoft.com/office/powerpoint/2010/main" val="15043399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F3505F31-AA32-BEAB-0E87-202A55F8DE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9828" y="825141"/>
            <a:ext cx="5852172" cy="4389129"/>
          </a:xfrm>
          <a:prstGeom prst="rect">
            <a:avLst/>
          </a:prstGeom>
        </p:spPr>
      </p:pic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C2023378-3E52-279F-CABB-F95769F169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222" y="825141"/>
            <a:ext cx="5852172" cy="438912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91D8DB0-4EA1-A27D-76F8-03B8CFD93407}"/>
              </a:ext>
            </a:extLst>
          </p:cNvPr>
          <p:cNvSpPr txBox="1"/>
          <p:nvPr/>
        </p:nvSpPr>
        <p:spPr>
          <a:xfrm>
            <a:off x="2805344" y="825141"/>
            <a:ext cx="14115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Wake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F34E0E-362F-2A42-4FAD-B9C516E8A22B}"/>
              </a:ext>
            </a:extLst>
          </p:cNvPr>
          <p:cNvSpPr txBox="1"/>
          <p:nvPr/>
        </p:nvSpPr>
        <p:spPr>
          <a:xfrm>
            <a:off x="8932416" y="799505"/>
            <a:ext cx="14115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REM</a:t>
            </a:r>
          </a:p>
        </p:txBody>
      </p:sp>
      <p:pic>
        <p:nvPicPr>
          <p:cNvPr id="6" name="Picture 5" descr="Text&#10;&#10;Description automatically generated with medium confidence">
            <a:extLst>
              <a:ext uri="{FF2B5EF4-FFF2-40B4-BE49-F238E27FC236}">
                <a16:creationId xmlns:a16="http://schemas.microsoft.com/office/drawing/2014/main" id="{FCE005B4-962B-6248-0692-5BB8B87D00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5941" y="5316577"/>
            <a:ext cx="4642453" cy="1483835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FBBDECA8-673D-BC75-FAA6-DD3DF9A4AF48}"/>
              </a:ext>
            </a:extLst>
          </p:cNvPr>
          <p:cNvSpPr/>
          <p:nvPr/>
        </p:nvSpPr>
        <p:spPr>
          <a:xfrm>
            <a:off x="9250534" y="6143347"/>
            <a:ext cx="488272" cy="285084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788D2F-E523-12C7-0268-D22501B5A4EE}"/>
              </a:ext>
            </a:extLst>
          </p:cNvPr>
          <p:cNvSpPr txBox="1"/>
          <p:nvPr/>
        </p:nvSpPr>
        <p:spPr>
          <a:xfrm>
            <a:off x="4975990" y="5681682"/>
            <a:ext cx="20848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ANOVA for REM at baseline between Green/Yellow</a:t>
            </a:r>
          </a:p>
        </p:txBody>
      </p:sp>
    </p:spTree>
    <p:extLst>
      <p:ext uri="{BB962C8B-B14F-4D97-AF65-F5344CB8AC3E}">
        <p14:creationId xmlns:p14="http://schemas.microsoft.com/office/powerpoint/2010/main" val="4620114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FFAFC191-A662-06A3-8109-10F1544A16DE}"/>
              </a:ext>
            </a:extLst>
          </p:cNvPr>
          <p:cNvSpPr txBox="1"/>
          <p:nvPr/>
        </p:nvSpPr>
        <p:spPr>
          <a:xfrm>
            <a:off x="275207" y="0"/>
            <a:ext cx="91706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Raw Delta Power during NREM Sleep Across 6 hours</a:t>
            </a:r>
          </a:p>
        </p:txBody>
      </p:sp>
      <p:pic>
        <p:nvPicPr>
          <p:cNvPr id="3" name="Picture 2" descr="Chart, surface chart&#10;&#10;Description automatically generated">
            <a:extLst>
              <a:ext uri="{FF2B5EF4-FFF2-40B4-BE49-F238E27FC236}">
                <a16:creationId xmlns:a16="http://schemas.microsoft.com/office/drawing/2014/main" id="{6A042EAA-BC07-1114-8DBD-6EE2683896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815" y="524851"/>
            <a:ext cx="5353571" cy="4015179"/>
          </a:xfrm>
          <a:prstGeom prst="rect">
            <a:avLst/>
          </a:prstGeom>
        </p:spPr>
      </p:pic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194B3B10-382C-89D6-601F-F6691DD6F5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3222" y="524851"/>
            <a:ext cx="5353571" cy="401517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2C5E339-6F6C-655A-FA24-DFAE1DFF03B1}"/>
              </a:ext>
            </a:extLst>
          </p:cNvPr>
          <p:cNvSpPr txBox="1"/>
          <p:nvPr/>
        </p:nvSpPr>
        <p:spPr>
          <a:xfrm>
            <a:off x="5451227" y="638170"/>
            <a:ext cx="2086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30 min bins</a:t>
            </a:r>
          </a:p>
        </p:txBody>
      </p:sp>
      <p:pic>
        <p:nvPicPr>
          <p:cNvPr id="4" name="Picture 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822C2B79-EE1D-063E-3C7C-4AAA1E7D8D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025" y="4701832"/>
            <a:ext cx="4051149" cy="1011890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F4CABDDB-1703-428C-FEC1-37250E1EDD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179" y="4701832"/>
            <a:ext cx="4000913" cy="99036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EE0A1A3-2969-72BF-2DA4-266FCCDA9475}"/>
              </a:ext>
            </a:extLst>
          </p:cNvPr>
          <p:cNvSpPr txBox="1"/>
          <p:nvPr/>
        </p:nvSpPr>
        <p:spPr>
          <a:xfrm>
            <a:off x="1373079" y="5758165"/>
            <a:ext cx="54538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 Way Repeated Measures ANOVA</a:t>
            </a:r>
          </a:p>
          <a:p>
            <a:r>
              <a:rPr lang="en-US" dirty="0"/>
              <a:t>- Significant Main effect of Time + Sleep Condition</a:t>
            </a:r>
          </a:p>
          <a:p>
            <a:r>
              <a:rPr lang="en-US" dirty="0"/>
              <a:t>- Significant Interaction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C17C21E-EA5B-7784-290A-073D1DF8142E}"/>
              </a:ext>
            </a:extLst>
          </p:cNvPr>
          <p:cNvSpPr txBox="1"/>
          <p:nvPr/>
        </p:nvSpPr>
        <p:spPr>
          <a:xfrm>
            <a:off x="7253373" y="5730039"/>
            <a:ext cx="54538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 Way Repeated Measures ANOVA</a:t>
            </a:r>
          </a:p>
          <a:p>
            <a:r>
              <a:rPr lang="en-US" dirty="0"/>
              <a:t>- Significant Main effect of Time + Sleep Condition</a:t>
            </a:r>
          </a:p>
          <a:p>
            <a:r>
              <a:rPr lang="en-US" dirty="0"/>
              <a:t>- Significant Interaction</a:t>
            </a:r>
          </a:p>
        </p:txBody>
      </p:sp>
    </p:spTree>
    <p:extLst>
      <p:ext uri="{BB962C8B-B14F-4D97-AF65-F5344CB8AC3E}">
        <p14:creationId xmlns:p14="http://schemas.microsoft.com/office/powerpoint/2010/main" val="19931808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FFAFC191-A662-06A3-8109-10F1544A16DE}"/>
              </a:ext>
            </a:extLst>
          </p:cNvPr>
          <p:cNvSpPr txBox="1"/>
          <p:nvPr/>
        </p:nvSpPr>
        <p:spPr>
          <a:xfrm>
            <a:off x="270433" y="-99126"/>
            <a:ext cx="91706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Raw Delta Power during NREM Sleep Across 6 hours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2C5E339-6F6C-655A-FA24-DFAE1DFF03B1}"/>
              </a:ext>
            </a:extLst>
          </p:cNvPr>
          <p:cNvSpPr txBox="1"/>
          <p:nvPr/>
        </p:nvSpPr>
        <p:spPr>
          <a:xfrm>
            <a:off x="5052874" y="620002"/>
            <a:ext cx="2086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30 min bins</a:t>
            </a:r>
          </a:p>
        </p:txBody>
      </p:sp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753B3DE6-55FE-B464-AC19-4B111E3163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0236" y="970745"/>
            <a:ext cx="4782104" cy="3586578"/>
          </a:xfrm>
          <a:prstGeom prst="rect">
            <a:avLst/>
          </a:prstGeom>
        </p:spPr>
      </p:pic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EE1EF6D3-D957-C90B-0186-C63ABACCC6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089" y="970745"/>
            <a:ext cx="4782104" cy="3586578"/>
          </a:xfrm>
          <a:prstGeom prst="rect">
            <a:avLst/>
          </a:prstGeom>
        </p:spPr>
      </p:pic>
      <p:pic>
        <p:nvPicPr>
          <p:cNvPr id="10" name="Picture 9" descr="A picture containing text, monitor, screen, screenshot&#10;&#10;Description automatically generated">
            <a:extLst>
              <a:ext uri="{FF2B5EF4-FFF2-40B4-BE49-F238E27FC236}">
                <a16:creationId xmlns:a16="http://schemas.microsoft.com/office/drawing/2014/main" id="{4112FAD3-AB8A-D312-FBE0-B0AAC0F572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745" y="4897890"/>
            <a:ext cx="4296792" cy="873712"/>
          </a:xfrm>
          <a:prstGeom prst="rect">
            <a:avLst/>
          </a:prstGeom>
        </p:spPr>
      </p:pic>
      <p:pic>
        <p:nvPicPr>
          <p:cNvPr id="12" name="Picture 11" descr="Graphical user interface&#10;&#10;Description automatically generated">
            <a:extLst>
              <a:ext uri="{FF2B5EF4-FFF2-40B4-BE49-F238E27FC236}">
                <a16:creationId xmlns:a16="http://schemas.microsoft.com/office/drawing/2014/main" id="{A8F07959-693D-C806-86F2-C5D905F53D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6007" y="4820689"/>
            <a:ext cx="3950563" cy="95091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7CCD079-C020-DAA0-DEE8-024777CF6CE2}"/>
              </a:ext>
            </a:extLst>
          </p:cNvPr>
          <p:cNvSpPr txBox="1"/>
          <p:nvPr/>
        </p:nvSpPr>
        <p:spPr>
          <a:xfrm>
            <a:off x="1013533" y="5868666"/>
            <a:ext cx="5082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Mixed ANOVA - No Interaction effect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A5DEF93-B235-CD12-129C-17A6B5437A54}"/>
              </a:ext>
            </a:extLst>
          </p:cNvPr>
          <p:cNvSpPr txBox="1"/>
          <p:nvPr/>
        </p:nvSpPr>
        <p:spPr>
          <a:xfrm>
            <a:off x="7109533" y="5868666"/>
            <a:ext cx="50824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Mixed ANOVA – Main effect of Time</a:t>
            </a:r>
          </a:p>
          <a:p>
            <a:r>
              <a:rPr lang="en-US" dirty="0"/>
              <a:t>	        -- No Interaction effect</a:t>
            </a:r>
          </a:p>
        </p:txBody>
      </p:sp>
    </p:spTree>
    <p:extLst>
      <p:ext uri="{BB962C8B-B14F-4D97-AF65-F5344CB8AC3E}">
        <p14:creationId xmlns:p14="http://schemas.microsoft.com/office/powerpoint/2010/main" val="22389465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2182F05E-DDEC-86DD-410C-EB4BB15B33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1869" y="415279"/>
            <a:ext cx="4811037" cy="3608278"/>
          </a:xfrm>
          <a:prstGeom prst="rect">
            <a:avLst/>
          </a:prstGeom>
        </p:spPr>
      </p:pic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ABA6E407-5DFD-8408-6120-642A9AEE03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249" y="415279"/>
            <a:ext cx="4643022" cy="367214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FAFC191-A662-06A3-8109-10F1544A16DE}"/>
              </a:ext>
            </a:extLst>
          </p:cNvPr>
          <p:cNvSpPr txBox="1"/>
          <p:nvPr/>
        </p:nvSpPr>
        <p:spPr>
          <a:xfrm>
            <a:off x="337352" y="-21036"/>
            <a:ext cx="102625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Normalized Delta Power during NREM Sleep Across 6 hours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4CA2CE4-86C7-0AEF-BFE3-A34FF28AEB4B}"/>
              </a:ext>
            </a:extLst>
          </p:cNvPr>
          <p:cNvSpPr/>
          <p:nvPr/>
        </p:nvSpPr>
        <p:spPr>
          <a:xfrm>
            <a:off x="541539" y="2219418"/>
            <a:ext cx="754601" cy="21128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A92A5A4-00FB-2D09-626F-3D0BFCDFAB72}"/>
              </a:ext>
            </a:extLst>
          </p:cNvPr>
          <p:cNvSpPr txBox="1"/>
          <p:nvPr/>
        </p:nvSpPr>
        <p:spPr>
          <a:xfrm rot="16200000">
            <a:off x="-598659" y="2284034"/>
            <a:ext cx="3204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% of baseline delta power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0A05E3B-D02C-746B-4862-96413FEB48C2}"/>
              </a:ext>
            </a:extLst>
          </p:cNvPr>
          <p:cNvSpPr/>
          <p:nvPr/>
        </p:nvSpPr>
        <p:spPr>
          <a:xfrm>
            <a:off x="6113756" y="2368132"/>
            <a:ext cx="754601" cy="21128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E4A2384-5C02-A9E4-7C10-0D8271D8970C}"/>
              </a:ext>
            </a:extLst>
          </p:cNvPr>
          <p:cNvSpPr txBox="1"/>
          <p:nvPr/>
        </p:nvSpPr>
        <p:spPr>
          <a:xfrm rot="16200000">
            <a:off x="5073304" y="2127057"/>
            <a:ext cx="3204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% of baseline delta power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A66B154-D5BF-853A-FD70-8A7BB95AE421}"/>
              </a:ext>
            </a:extLst>
          </p:cNvPr>
          <p:cNvSpPr txBox="1"/>
          <p:nvPr/>
        </p:nvSpPr>
        <p:spPr>
          <a:xfrm>
            <a:off x="2325950" y="4219513"/>
            <a:ext cx="23081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Time (30min bins)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F880ACC-F4EA-64D1-5273-09AC6D113427}"/>
              </a:ext>
            </a:extLst>
          </p:cNvPr>
          <p:cNvSpPr txBox="1"/>
          <p:nvPr/>
        </p:nvSpPr>
        <p:spPr>
          <a:xfrm>
            <a:off x="8018017" y="4219513"/>
            <a:ext cx="23081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Time (15min bins)</a:t>
            </a:r>
          </a:p>
        </p:txBody>
      </p:sp>
      <p:pic>
        <p:nvPicPr>
          <p:cNvPr id="3" name="Picture 2" descr="A picture containing text, monitor, screenshot, screen&#10;&#10;Description automatically generated">
            <a:extLst>
              <a:ext uri="{FF2B5EF4-FFF2-40B4-BE49-F238E27FC236}">
                <a16:creationId xmlns:a16="http://schemas.microsoft.com/office/drawing/2014/main" id="{EA406CC4-089B-CFFE-68A9-605FB92855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767" y="4720931"/>
            <a:ext cx="7368466" cy="13379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710DCAE-7C21-FDE2-74E6-6FFE6AE7EF81}"/>
              </a:ext>
            </a:extLst>
          </p:cNvPr>
          <p:cNvSpPr txBox="1"/>
          <p:nvPr/>
        </p:nvSpPr>
        <p:spPr>
          <a:xfrm>
            <a:off x="2134632" y="6148697"/>
            <a:ext cx="8358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Mixed ANOVA – Significant Main effect of time, No main effect of food or interaction</a:t>
            </a:r>
          </a:p>
        </p:txBody>
      </p:sp>
    </p:spTree>
    <p:extLst>
      <p:ext uri="{BB962C8B-B14F-4D97-AF65-F5344CB8AC3E}">
        <p14:creationId xmlns:p14="http://schemas.microsoft.com/office/powerpoint/2010/main" val="7160822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A613115B-F4A7-D825-968F-402FA2AF114A}"/>
              </a:ext>
            </a:extLst>
          </p:cNvPr>
          <p:cNvSpPr txBox="1"/>
          <p:nvPr/>
        </p:nvSpPr>
        <p:spPr>
          <a:xfrm>
            <a:off x="506027" y="1811045"/>
            <a:ext cx="1669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30 min bins</a:t>
            </a:r>
          </a:p>
        </p:txBody>
      </p:sp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C0DAF057-BE37-6BA1-2D98-BC8BCC104D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2230" y="3511412"/>
            <a:ext cx="4094781" cy="3071086"/>
          </a:xfrm>
          <a:prstGeom prst="rect">
            <a:avLst/>
          </a:prstGeom>
        </p:spPr>
      </p:pic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B991FA31-7D34-29A3-6F52-599F017D79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2550" y="275502"/>
            <a:ext cx="4094781" cy="3071086"/>
          </a:xfrm>
          <a:prstGeom prst="rect">
            <a:avLst/>
          </a:prstGeom>
        </p:spPr>
      </p:pic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617D323C-6902-1D18-D080-7EF3BE9E42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4669" y="3511412"/>
            <a:ext cx="4094781" cy="3071086"/>
          </a:xfrm>
          <a:prstGeom prst="rect">
            <a:avLst/>
          </a:prstGeom>
        </p:spPr>
      </p:pic>
      <p:pic>
        <p:nvPicPr>
          <p:cNvPr id="10" name="Picture 9" descr="Chart&#10;&#10;Description automatically generated">
            <a:extLst>
              <a:ext uri="{FF2B5EF4-FFF2-40B4-BE49-F238E27FC236}">
                <a16:creationId xmlns:a16="http://schemas.microsoft.com/office/drawing/2014/main" id="{A9421E65-56B7-7479-BB63-E3CBE1EC47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4669" y="275502"/>
            <a:ext cx="4094781" cy="307108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25A3CC8-CCDA-1CF5-575C-79908B3A361D}"/>
              </a:ext>
            </a:extLst>
          </p:cNvPr>
          <p:cNvSpPr txBox="1"/>
          <p:nvPr/>
        </p:nvSpPr>
        <p:spPr>
          <a:xfrm>
            <a:off x="7652552" y="79899"/>
            <a:ext cx="1784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>
                <a:solidFill>
                  <a:schemeClr val="accent4">
                    <a:lumMod val="75000"/>
                  </a:schemeClr>
                </a:solidFill>
              </a:rPr>
              <a:t>Yellow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2147E3-2811-F795-E44F-0BCE43ECC091}"/>
              </a:ext>
            </a:extLst>
          </p:cNvPr>
          <p:cNvSpPr txBox="1"/>
          <p:nvPr/>
        </p:nvSpPr>
        <p:spPr>
          <a:xfrm>
            <a:off x="3647242" y="79899"/>
            <a:ext cx="1784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>
                <a:solidFill>
                  <a:schemeClr val="accent6">
                    <a:lumMod val="75000"/>
                  </a:schemeClr>
                </a:solidFill>
              </a:rPr>
              <a:t>Green</a:t>
            </a:r>
          </a:p>
        </p:txBody>
      </p:sp>
    </p:spTree>
    <p:extLst>
      <p:ext uri="{BB962C8B-B14F-4D97-AF65-F5344CB8AC3E}">
        <p14:creationId xmlns:p14="http://schemas.microsoft.com/office/powerpoint/2010/main" val="17690977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00478738-D5DC-B38B-9907-21F8D0941467}"/>
              </a:ext>
            </a:extLst>
          </p:cNvPr>
          <p:cNvSpPr txBox="1"/>
          <p:nvPr/>
        </p:nvSpPr>
        <p:spPr>
          <a:xfrm>
            <a:off x="404738" y="133165"/>
            <a:ext cx="54641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Sleep Summary Statistics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1E417D-7B44-8F47-1995-61699E22F2F0}"/>
              </a:ext>
            </a:extLst>
          </p:cNvPr>
          <p:cNvSpPr txBox="1"/>
          <p:nvPr/>
        </p:nvSpPr>
        <p:spPr>
          <a:xfrm>
            <a:off x="814846" y="1306104"/>
            <a:ext cx="69118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Baseline Percentages (6 hours) – Unpaired </a:t>
            </a:r>
            <a:r>
              <a:rPr lang="en-US" sz="2400" dirty="0" err="1"/>
              <a:t>ttests</a:t>
            </a:r>
            <a:endParaRPr lang="en-US" sz="2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E955298-AC2F-B180-80A7-CAEAA812AD81}"/>
              </a:ext>
            </a:extLst>
          </p:cNvPr>
          <p:cNvSpPr txBox="1"/>
          <p:nvPr/>
        </p:nvSpPr>
        <p:spPr>
          <a:xfrm>
            <a:off x="1270917" y="2029968"/>
            <a:ext cx="1509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NREM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8E6E5AF-C1F3-BA05-7118-F79017ECA2B6}"/>
              </a:ext>
            </a:extLst>
          </p:cNvPr>
          <p:cNvSpPr txBox="1"/>
          <p:nvPr/>
        </p:nvSpPr>
        <p:spPr>
          <a:xfrm>
            <a:off x="3580209" y="2011817"/>
            <a:ext cx="1509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Wake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B6DEB6B-36F2-FC29-1BC2-AE77DDF35D60}"/>
              </a:ext>
            </a:extLst>
          </p:cNvPr>
          <p:cNvSpPr txBox="1"/>
          <p:nvPr/>
        </p:nvSpPr>
        <p:spPr>
          <a:xfrm>
            <a:off x="5707511" y="2020893"/>
            <a:ext cx="1509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REM</a:t>
            </a:r>
          </a:p>
        </p:txBody>
      </p:sp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120B1642-7E81-9CF8-8F31-13299771D3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898" y="2355933"/>
            <a:ext cx="2181837" cy="3368211"/>
          </a:xfrm>
          <a:prstGeom prst="rect">
            <a:avLst/>
          </a:prstGeom>
        </p:spPr>
      </p:pic>
      <p:pic>
        <p:nvPicPr>
          <p:cNvPr id="6" name="Picture 5" descr="Chart, box and whisker chart&#10;&#10;Description automatically generated">
            <a:extLst>
              <a:ext uri="{FF2B5EF4-FFF2-40B4-BE49-F238E27FC236}">
                <a16:creationId xmlns:a16="http://schemas.microsoft.com/office/drawing/2014/main" id="{4CCB9CB5-10B2-03E8-3687-C6E842446C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5081" y="2399300"/>
            <a:ext cx="2181837" cy="3368211"/>
          </a:xfrm>
          <a:prstGeom prst="rect">
            <a:avLst/>
          </a:prstGeom>
        </p:spPr>
      </p:pic>
      <p:pic>
        <p:nvPicPr>
          <p:cNvPr id="15" name="Picture 14" descr="Chart&#10;&#10;Description automatically generated">
            <a:extLst>
              <a:ext uri="{FF2B5EF4-FFF2-40B4-BE49-F238E27FC236}">
                <a16:creationId xmlns:a16="http://schemas.microsoft.com/office/drawing/2014/main" id="{DEBDCA5F-B59A-A904-383E-5D0CE269F1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0121" y="2381149"/>
            <a:ext cx="2181837" cy="336821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334127D-6A59-EC2C-550E-D96FDE275A80}"/>
              </a:ext>
            </a:extLst>
          </p:cNvPr>
          <p:cNvSpPr txBox="1"/>
          <p:nvPr/>
        </p:nvSpPr>
        <p:spPr>
          <a:xfrm>
            <a:off x="1255769" y="2842018"/>
            <a:ext cx="1310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P=0.018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9C8D42-F49E-E758-B18B-91329FDA5AE2}"/>
              </a:ext>
            </a:extLst>
          </p:cNvPr>
          <p:cNvSpPr txBox="1"/>
          <p:nvPr/>
        </p:nvSpPr>
        <p:spPr>
          <a:xfrm>
            <a:off x="3495877" y="2805925"/>
            <a:ext cx="1310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P=0.023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81EB54-E56F-0348-0716-991253E09529}"/>
              </a:ext>
            </a:extLst>
          </p:cNvPr>
          <p:cNvSpPr txBox="1"/>
          <p:nvPr/>
        </p:nvSpPr>
        <p:spPr>
          <a:xfrm>
            <a:off x="5735528" y="2785871"/>
            <a:ext cx="1310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P=0.385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B934CA-B586-1354-F3DA-3D70442666A7}"/>
              </a:ext>
            </a:extLst>
          </p:cNvPr>
          <p:cNvSpPr txBox="1"/>
          <p:nvPr/>
        </p:nvSpPr>
        <p:spPr>
          <a:xfrm>
            <a:off x="7932471" y="904976"/>
            <a:ext cx="5404104" cy="58161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9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###### Baseline ######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NREM Percent Baseline Unpaired </a:t>
            </a:r>
            <a:r>
              <a:rPr lang="en-US" sz="9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TTest</a:t>
            </a:r>
            <a:endParaRPr lang="en-US" sz="9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T    </a:t>
            </a:r>
            <a:r>
              <a:rPr lang="en-US" sz="9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dof</a:t>
            </a:r>
            <a:r>
              <a:rPr lang="en-US" sz="9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alternative      p-</a:t>
            </a:r>
            <a:r>
              <a:rPr lang="en-US" sz="9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val</a:t>
            </a:r>
            <a:r>
              <a:rPr lang="en-US" sz="9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CI95%              </a:t>
            </a:r>
            <a:r>
              <a:rPr lang="en-US" sz="9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cohen</a:t>
            </a:r>
            <a:r>
              <a:rPr lang="en-US" sz="9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-d    BF10    power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-2.613     18  two-sided        0.018  [-11.9   -1.29]      1.169   3.463    0.696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------  -----  -------------  -------  ---------------  ---------  ------  -------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NREM Duration Baseline </a:t>
            </a:r>
            <a:r>
              <a:rPr lang="en-US" sz="9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MannWhitneyU</a:t>
            </a:r>
            <a:r>
              <a:rPr lang="en-US" sz="9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Test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U-</a:t>
            </a:r>
            <a:r>
              <a:rPr lang="en-US" sz="9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val</a:t>
            </a:r>
            <a:r>
              <a:rPr lang="en-US" sz="9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alternative      p-</a:t>
            </a:r>
            <a:r>
              <a:rPr lang="en-US" sz="9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val</a:t>
            </a:r>
            <a:r>
              <a:rPr lang="en-US" sz="9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RBC    CLES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23.000  two-sided        0.045  0.540   0.230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------  -----  -------------  -------  ---------------  ---------  ------  -------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NREM Frequency Baseline Unpaired </a:t>
            </a:r>
            <a:r>
              <a:rPr lang="en-US" sz="9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TTest</a:t>
            </a:r>
            <a:endParaRPr lang="en-US" sz="9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T    </a:t>
            </a:r>
            <a:r>
              <a:rPr lang="en-US" sz="9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dof</a:t>
            </a:r>
            <a:r>
              <a:rPr lang="en-US" sz="9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alternative      p-</a:t>
            </a:r>
            <a:r>
              <a:rPr lang="en-US" sz="9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val</a:t>
            </a:r>
            <a:r>
              <a:rPr lang="en-US" sz="9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CI95%            </a:t>
            </a:r>
            <a:r>
              <a:rPr lang="en-US" sz="9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cohen</a:t>
            </a:r>
            <a:r>
              <a:rPr lang="en-US" sz="9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-d    BF10    power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0.932     18  two-sided        0.364  [-2.34  6.07]      0.417   0.539    0.143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------  -----  -------------  -------  ---------------  ---------  ------  -------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WAKE Percent Baseline Unpaired </a:t>
            </a:r>
            <a:r>
              <a:rPr lang="en-US" sz="9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TTest</a:t>
            </a:r>
            <a:endParaRPr lang="en-US" sz="9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T    </a:t>
            </a:r>
            <a:r>
              <a:rPr lang="en-US" sz="9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dof</a:t>
            </a:r>
            <a:r>
              <a:rPr lang="en-US" sz="9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alternative      p-</a:t>
            </a:r>
            <a:r>
              <a:rPr lang="en-US" sz="9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val</a:t>
            </a:r>
            <a:r>
              <a:rPr lang="en-US" sz="9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CI95%            </a:t>
            </a:r>
            <a:r>
              <a:rPr lang="en-US" sz="9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cohen</a:t>
            </a:r>
            <a:r>
              <a:rPr lang="en-US" sz="9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-d    BF10    power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2.493     18  two-sided        0.023  [ 0.94 10.98]      1.115   2.902    0.655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------  -----  -------------  -------  ---------------  ---------  ------  -------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WAKE Duration Baseline </a:t>
            </a:r>
            <a:r>
              <a:rPr lang="en-US" sz="9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MannWhitneyU</a:t>
            </a:r>
            <a:r>
              <a:rPr lang="en-US" sz="9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Test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U-</a:t>
            </a:r>
            <a:r>
              <a:rPr lang="en-US" sz="9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val</a:t>
            </a:r>
            <a:r>
              <a:rPr lang="en-US" sz="9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alternative      p-</a:t>
            </a:r>
            <a:r>
              <a:rPr lang="en-US" sz="9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val</a:t>
            </a:r>
            <a:r>
              <a:rPr lang="en-US" sz="9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RBC    CLES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66.000  two-sided        0.241  -0.320   0.660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------  -----  -------------  -------  ---------------  ---------  ------  -------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WAKE Frequency Baseline Unpaired </a:t>
            </a:r>
            <a:r>
              <a:rPr lang="en-US" sz="9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TTest</a:t>
            </a:r>
            <a:endParaRPr lang="en-US" sz="9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T    </a:t>
            </a:r>
            <a:r>
              <a:rPr lang="en-US" sz="9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dof</a:t>
            </a:r>
            <a:r>
              <a:rPr lang="en-US" sz="9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alternative      p-</a:t>
            </a:r>
            <a:r>
              <a:rPr lang="en-US" sz="9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val</a:t>
            </a:r>
            <a:r>
              <a:rPr lang="en-US" sz="9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CI95%            </a:t>
            </a:r>
            <a:r>
              <a:rPr lang="en-US" sz="9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cohen</a:t>
            </a:r>
            <a:r>
              <a:rPr lang="en-US" sz="9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-d    BF10    power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0.787     18  two-sided        0.442  [-2.62  5.75]      0.352   0.494    0.116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------  -----  -------------  -------  ---------------  ---------  ------  -------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REM Percent Baseline Unpaired </a:t>
            </a:r>
            <a:r>
              <a:rPr lang="en-US" sz="9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TTest</a:t>
            </a:r>
            <a:endParaRPr lang="en-US" sz="9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T    </a:t>
            </a:r>
            <a:r>
              <a:rPr lang="en-US" sz="9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dof</a:t>
            </a:r>
            <a:r>
              <a:rPr lang="en-US" sz="9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alternative      p-</a:t>
            </a:r>
            <a:r>
              <a:rPr lang="en-US" sz="9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val</a:t>
            </a:r>
            <a:r>
              <a:rPr lang="en-US" sz="9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CI95%            </a:t>
            </a:r>
            <a:r>
              <a:rPr lang="en-US" sz="9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cohen</a:t>
            </a:r>
            <a:r>
              <a:rPr lang="en-US" sz="9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-d    BF10    power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0.891     18  two-sided        0.385  [-0.87  2.15]      0.398   0.525    0.135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------  -----  -------------  -------  ---------------  ---------  ------  -------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REM Duration Baseline Unpaired </a:t>
            </a:r>
            <a:r>
              <a:rPr lang="en-US" sz="9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TTest</a:t>
            </a:r>
            <a:endParaRPr lang="en-US" sz="9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T    </a:t>
            </a:r>
            <a:r>
              <a:rPr lang="en-US" sz="9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dof</a:t>
            </a:r>
            <a:r>
              <a:rPr lang="en-US" sz="9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alternative      p-</a:t>
            </a:r>
            <a:r>
              <a:rPr lang="en-US" sz="9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val</a:t>
            </a:r>
            <a:r>
              <a:rPr lang="en-US" sz="9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CI95%              </a:t>
            </a:r>
            <a:r>
              <a:rPr lang="en-US" sz="9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cohen</a:t>
            </a:r>
            <a:r>
              <a:rPr lang="en-US" sz="9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-d    BF10    power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-2.737     18  two-sided        0.014  [-23.24  -3.06]      1.224   4.172    0.735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------  -----  -------------  -------  ---------------  ---------  ------  -------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REM Frequency Baseline Unpaired </a:t>
            </a:r>
            <a:r>
              <a:rPr lang="en-US" sz="9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TTest</a:t>
            </a:r>
            <a:endParaRPr lang="en-US" sz="9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T    </a:t>
            </a:r>
            <a:r>
              <a:rPr lang="en-US" sz="9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dof</a:t>
            </a:r>
            <a:r>
              <a:rPr lang="en-US" sz="9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alternative      p-</a:t>
            </a:r>
            <a:r>
              <a:rPr lang="en-US" sz="9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val</a:t>
            </a:r>
            <a:r>
              <a:rPr lang="en-US" sz="9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CI95%          </a:t>
            </a:r>
            <a:r>
              <a:rPr lang="en-US" sz="9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cohen</a:t>
            </a:r>
            <a:r>
              <a:rPr lang="en-US" sz="9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-d    BF10    power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2.131     18  two-sided        0.047  [0.01 1.99]      0.953   1.769    0.523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------  -----  -------------  -------  ---------------  ---------  ------  -------</a:t>
            </a:r>
          </a:p>
          <a:p>
            <a:endParaRPr lang="en-US" sz="9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C6B268A-426D-A4ED-7157-26A986F68E43}"/>
              </a:ext>
            </a:extLst>
          </p:cNvPr>
          <p:cNvSpPr/>
          <p:nvPr/>
        </p:nvSpPr>
        <p:spPr>
          <a:xfrm>
            <a:off x="3232572" y="5856915"/>
            <a:ext cx="548534" cy="179085"/>
          </a:xfrm>
          <a:prstGeom prst="rect">
            <a:avLst/>
          </a:prstGeom>
          <a:solidFill>
            <a:srgbClr val="0C580C"/>
          </a:solidFill>
          <a:ln>
            <a:solidFill>
              <a:srgbClr val="0C58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475BF64-982F-FDC8-6A94-8DF3B26E9166}"/>
              </a:ext>
            </a:extLst>
          </p:cNvPr>
          <p:cNvSpPr/>
          <p:nvPr/>
        </p:nvSpPr>
        <p:spPr>
          <a:xfrm>
            <a:off x="3232572" y="6179209"/>
            <a:ext cx="548534" cy="179085"/>
          </a:xfrm>
          <a:prstGeom prst="rect">
            <a:avLst/>
          </a:prstGeom>
          <a:solidFill>
            <a:srgbClr val="A27D21"/>
          </a:solidFill>
          <a:ln>
            <a:solidFill>
              <a:srgbClr val="A27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4BD62A2-5E3C-FE1B-96CB-986249B32E28}"/>
              </a:ext>
            </a:extLst>
          </p:cNvPr>
          <p:cNvSpPr txBox="1"/>
          <p:nvPr/>
        </p:nvSpPr>
        <p:spPr>
          <a:xfrm>
            <a:off x="3786298" y="6084086"/>
            <a:ext cx="25047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Yellow Baseline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A4D7B61-E68A-024F-CA67-B591ECB30B4F}"/>
              </a:ext>
            </a:extLst>
          </p:cNvPr>
          <p:cNvSpPr txBox="1"/>
          <p:nvPr/>
        </p:nvSpPr>
        <p:spPr>
          <a:xfrm>
            <a:off x="3786298" y="5765363"/>
            <a:ext cx="28522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Green Baseline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B35B04A-8521-C070-83A8-7F330404FC2E}"/>
              </a:ext>
            </a:extLst>
          </p:cNvPr>
          <p:cNvSpPr txBox="1"/>
          <p:nvPr/>
        </p:nvSpPr>
        <p:spPr>
          <a:xfrm>
            <a:off x="7046439" y="214626"/>
            <a:ext cx="51679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Run normality on both distributions to be compared, choose Parametric </a:t>
            </a:r>
            <a:r>
              <a:rPr lang="en-US" dirty="0" err="1"/>
              <a:t>ttest</a:t>
            </a:r>
            <a:r>
              <a:rPr lang="en-US" dirty="0"/>
              <a:t> vs nonparametric</a:t>
            </a:r>
          </a:p>
        </p:txBody>
      </p:sp>
    </p:spTree>
    <p:extLst>
      <p:ext uri="{BB962C8B-B14F-4D97-AF65-F5344CB8AC3E}">
        <p14:creationId xmlns:p14="http://schemas.microsoft.com/office/powerpoint/2010/main" val="28225235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7A42F-000A-5B4A-F7D3-1D4ED6A854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872" y="264357"/>
            <a:ext cx="11921128" cy="833360"/>
          </a:xfrm>
        </p:spPr>
        <p:txBody>
          <a:bodyPr>
            <a:normAutofit fontScale="90000"/>
          </a:bodyPr>
          <a:lstStyle/>
          <a:p>
            <a:r>
              <a:rPr lang="en-US" dirty="0"/>
              <a:t>Microglia control diurnal rhythm of neuronal lipid byproducts in Thalamic Reticular Nucleus, affecting sleep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60D10341-959C-C4A8-76C8-E6662CB9E8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6138" y="1827483"/>
            <a:ext cx="5759925" cy="396345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6060DFF-D362-3ABC-A766-1326481B9145}"/>
              </a:ext>
            </a:extLst>
          </p:cNvPr>
          <p:cNvSpPr txBox="1"/>
          <p:nvPr/>
        </p:nvSpPr>
        <p:spPr>
          <a:xfrm>
            <a:off x="0" y="2024108"/>
            <a:ext cx="3009530" cy="357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                </a:t>
            </a:r>
            <a:r>
              <a:rPr lang="en-US" sz="2800" b="1" dirty="0"/>
              <a:t>Wake:</a:t>
            </a:r>
          </a:p>
          <a:p>
            <a:pPr marL="285750" indent="-285750">
              <a:buFontTx/>
              <a:buChar char="-"/>
            </a:pPr>
            <a:r>
              <a:rPr lang="en-US" sz="2200" dirty="0"/>
              <a:t>Microglia retracted / not clearing</a:t>
            </a:r>
          </a:p>
          <a:p>
            <a:endParaRPr lang="en-US" sz="2200" dirty="0"/>
          </a:p>
          <a:p>
            <a:pPr marL="285750" indent="-285750">
              <a:buFontTx/>
              <a:buChar char="-"/>
            </a:pPr>
            <a:r>
              <a:rPr lang="en-US" sz="2200" dirty="0"/>
              <a:t>Ceramide levels low but gradually build up</a:t>
            </a:r>
          </a:p>
          <a:p>
            <a:endParaRPr lang="en-US" sz="2200" dirty="0"/>
          </a:p>
          <a:p>
            <a:pPr marL="285750" indent="-285750">
              <a:buFontTx/>
              <a:buChar char="-"/>
            </a:pPr>
            <a:r>
              <a:rPr lang="en-US" sz="2200" dirty="0"/>
              <a:t>TRN firing rate high to maintain stability of wakefulness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23A4C8-4883-119A-BEC0-46564B295B71}"/>
              </a:ext>
            </a:extLst>
          </p:cNvPr>
          <p:cNvSpPr txBox="1"/>
          <p:nvPr/>
        </p:nvSpPr>
        <p:spPr>
          <a:xfrm>
            <a:off x="8896063" y="1948259"/>
            <a:ext cx="3463770" cy="357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                </a:t>
            </a:r>
            <a:r>
              <a:rPr lang="en-US" sz="2800" b="1" dirty="0"/>
              <a:t>Sleep:</a:t>
            </a:r>
          </a:p>
          <a:p>
            <a:pPr marL="285750" indent="-285750">
              <a:buFontTx/>
              <a:buChar char="-"/>
            </a:pPr>
            <a:r>
              <a:rPr lang="en-US" sz="2200" dirty="0"/>
              <a:t>Microglia in surveillance mode</a:t>
            </a:r>
          </a:p>
          <a:p>
            <a:endParaRPr lang="en-US" sz="2200" dirty="0"/>
          </a:p>
          <a:p>
            <a:pPr marL="285750" indent="-285750">
              <a:buFontTx/>
              <a:buChar char="-"/>
            </a:pPr>
            <a:r>
              <a:rPr lang="en-US" sz="2200" dirty="0"/>
              <a:t>High ceramide build up inhibiting TRN thereby promoting sleep</a:t>
            </a:r>
          </a:p>
          <a:p>
            <a:pPr marL="285750" indent="-285750">
              <a:buFontTx/>
              <a:buChar char="-"/>
            </a:pPr>
            <a:endParaRPr lang="en-US" sz="2200" dirty="0"/>
          </a:p>
          <a:p>
            <a:pPr marL="285750" indent="-285750">
              <a:buFontTx/>
              <a:buChar char="-"/>
            </a:pPr>
            <a:r>
              <a:rPr lang="en-US" sz="2200" dirty="0"/>
              <a:t>Microglia actively clear ceramides during sleep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4FE288-1476-CABB-FFBA-51C98D0C65C5}"/>
              </a:ext>
            </a:extLst>
          </p:cNvPr>
          <p:cNvSpPr txBox="1"/>
          <p:nvPr/>
        </p:nvSpPr>
        <p:spPr>
          <a:xfrm>
            <a:off x="5442012" y="6224311"/>
            <a:ext cx="2858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Liu et al. 2021</a:t>
            </a:r>
          </a:p>
        </p:txBody>
      </p:sp>
    </p:spTree>
    <p:extLst>
      <p:ext uri="{BB962C8B-B14F-4D97-AF65-F5344CB8AC3E}">
        <p14:creationId xmlns:p14="http://schemas.microsoft.com/office/powerpoint/2010/main" val="17524580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Picture 83" descr="Chart, box and whisker chart&#10;&#10;Description automatically generated">
            <a:extLst>
              <a:ext uri="{FF2B5EF4-FFF2-40B4-BE49-F238E27FC236}">
                <a16:creationId xmlns:a16="http://schemas.microsoft.com/office/drawing/2014/main" id="{50582650-0213-B650-3FED-7CFCDF1117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6265" y="4579620"/>
            <a:ext cx="898833" cy="2168270"/>
          </a:xfrm>
          <a:prstGeom prst="rect">
            <a:avLst/>
          </a:prstGeom>
        </p:spPr>
      </p:pic>
      <p:pic>
        <p:nvPicPr>
          <p:cNvPr id="82" name="Picture 81" descr="Chart, box and whisker chart&#10;&#10;Description automatically generated">
            <a:extLst>
              <a:ext uri="{FF2B5EF4-FFF2-40B4-BE49-F238E27FC236}">
                <a16:creationId xmlns:a16="http://schemas.microsoft.com/office/drawing/2014/main" id="{FA73A5F5-D36F-E8E7-A5F6-3631261FDA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1480" y="4589996"/>
            <a:ext cx="898833" cy="2168270"/>
          </a:xfrm>
          <a:prstGeom prst="rect">
            <a:avLst/>
          </a:prstGeom>
        </p:spPr>
      </p:pic>
      <p:pic>
        <p:nvPicPr>
          <p:cNvPr id="86" name="Picture 85" descr="Chart, box and whisker chart&#10;&#10;Description automatically generated">
            <a:extLst>
              <a:ext uri="{FF2B5EF4-FFF2-40B4-BE49-F238E27FC236}">
                <a16:creationId xmlns:a16="http://schemas.microsoft.com/office/drawing/2014/main" id="{72F061E0-C928-A03A-30C3-DDD12E4E34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9912" y="4562673"/>
            <a:ext cx="898833" cy="2168270"/>
          </a:xfrm>
          <a:prstGeom prst="rect">
            <a:avLst/>
          </a:prstGeom>
        </p:spPr>
      </p:pic>
      <p:pic>
        <p:nvPicPr>
          <p:cNvPr id="72" name="Picture 71" descr="Chart, box and whisker chart&#10;&#10;Description automatically generated">
            <a:extLst>
              <a:ext uri="{FF2B5EF4-FFF2-40B4-BE49-F238E27FC236}">
                <a16:creationId xmlns:a16="http://schemas.microsoft.com/office/drawing/2014/main" id="{5EB7F689-84E3-5260-D4CA-0C6DB6CEF1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2555" y="2519235"/>
            <a:ext cx="898833" cy="2168270"/>
          </a:xfrm>
          <a:prstGeom prst="rect">
            <a:avLst/>
          </a:prstGeom>
        </p:spPr>
      </p:pic>
      <p:pic>
        <p:nvPicPr>
          <p:cNvPr id="70" name="Picture 69" descr="Chart&#10;&#10;Description automatically generated">
            <a:extLst>
              <a:ext uri="{FF2B5EF4-FFF2-40B4-BE49-F238E27FC236}">
                <a16:creationId xmlns:a16="http://schemas.microsoft.com/office/drawing/2014/main" id="{2597CD32-D913-A554-6D0B-517F04A9C0E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9890" y="2507704"/>
            <a:ext cx="898833" cy="2168270"/>
          </a:xfrm>
          <a:prstGeom prst="rect">
            <a:avLst/>
          </a:prstGeom>
        </p:spPr>
      </p:pic>
      <p:pic>
        <p:nvPicPr>
          <p:cNvPr id="74" name="Picture 73" descr="Chart&#10;&#10;Description automatically generated">
            <a:extLst>
              <a:ext uri="{FF2B5EF4-FFF2-40B4-BE49-F238E27FC236}">
                <a16:creationId xmlns:a16="http://schemas.microsoft.com/office/drawing/2014/main" id="{995972FC-8E3F-82FF-CB99-F13A2052516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7810" y="2512363"/>
            <a:ext cx="898833" cy="2168270"/>
          </a:xfrm>
          <a:prstGeom prst="rect">
            <a:avLst/>
          </a:prstGeom>
        </p:spPr>
      </p:pic>
      <p:pic>
        <p:nvPicPr>
          <p:cNvPr id="78" name="Picture 77" descr="Chart, box and whisker chart&#10;&#10;Description automatically generated">
            <a:extLst>
              <a:ext uri="{FF2B5EF4-FFF2-40B4-BE49-F238E27FC236}">
                <a16:creationId xmlns:a16="http://schemas.microsoft.com/office/drawing/2014/main" id="{10BE8451-419C-D00F-C2D5-510A28FBF9A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4212" y="391319"/>
            <a:ext cx="898833" cy="2168270"/>
          </a:xfrm>
          <a:prstGeom prst="rect">
            <a:avLst/>
          </a:prstGeom>
        </p:spPr>
      </p:pic>
      <p:pic>
        <p:nvPicPr>
          <p:cNvPr id="76" name="Picture 75" descr="Chart, box and whisker chart&#10;&#10;Description automatically generated">
            <a:extLst>
              <a:ext uri="{FF2B5EF4-FFF2-40B4-BE49-F238E27FC236}">
                <a16:creationId xmlns:a16="http://schemas.microsoft.com/office/drawing/2014/main" id="{9A05211D-598B-A535-5544-49CE9497BEF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0780" y="391319"/>
            <a:ext cx="898833" cy="2168270"/>
          </a:xfrm>
          <a:prstGeom prst="rect">
            <a:avLst/>
          </a:prstGeom>
        </p:spPr>
      </p:pic>
      <p:pic>
        <p:nvPicPr>
          <p:cNvPr id="80" name="Picture 79" descr="Chart, box and whisker chart&#10;&#10;Description automatically generated">
            <a:extLst>
              <a:ext uri="{FF2B5EF4-FFF2-40B4-BE49-F238E27FC236}">
                <a16:creationId xmlns:a16="http://schemas.microsoft.com/office/drawing/2014/main" id="{D999705F-A0EB-94F1-67CE-166CA156790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4998" y="391319"/>
            <a:ext cx="898833" cy="2168270"/>
          </a:xfrm>
          <a:prstGeom prst="rect">
            <a:avLst/>
          </a:prstGeom>
        </p:spPr>
      </p:pic>
      <p:pic>
        <p:nvPicPr>
          <p:cNvPr id="33" name="Picture 32" descr="Chart&#10;&#10;Description automatically generated">
            <a:extLst>
              <a:ext uri="{FF2B5EF4-FFF2-40B4-BE49-F238E27FC236}">
                <a16:creationId xmlns:a16="http://schemas.microsoft.com/office/drawing/2014/main" id="{E068293D-6415-E5A7-368B-DDE5FB6806D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2975" y="2556350"/>
            <a:ext cx="944016" cy="2185279"/>
          </a:xfrm>
          <a:prstGeom prst="rect">
            <a:avLst/>
          </a:prstGeom>
        </p:spPr>
      </p:pic>
      <p:pic>
        <p:nvPicPr>
          <p:cNvPr id="31" name="Picture 30" descr="Chart&#10;&#10;Description automatically generated">
            <a:extLst>
              <a:ext uri="{FF2B5EF4-FFF2-40B4-BE49-F238E27FC236}">
                <a16:creationId xmlns:a16="http://schemas.microsoft.com/office/drawing/2014/main" id="{0E0B682A-2E2C-156A-E181-0CAD035131E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6871" y="2521878"/>
            <a:ext cx="944016" cy="2185279"/>
          </a:xfrm>
          <a:prstGeom prst="rect">
            <a:avLst/>
          </a:prstGeom>
        </p:spPr>
      </p:pic>
      <p:pic>
        <p:nvPicPr>
          <p:cNvPr id="21" name="Picture 20" descr="Chart, box and whisker chart&#10;&#10;Description automatically generated">
            <a:extLst>
              <a:ext uri="{FF2B5EF4-FFF2-40B4-BE49-F238E27FC236}">
                <a16:creationId xmlns:a16="http://schemas.microsoft.com/office/drawing/2014/main" id="{E16C74BC-0E1D-D526-4EC3-08AD34AE9BA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5431" y="2556350"/>
            <a:ext cx="944016" cy="2185279"/>
          </a:xfrm>
          <a:prstGeom prst="rect">
            <a:avLst/>
          </a:prstGeom>
        </p:spPr>
      </p:pic>
      <p:pic>
        <p:nvPicPr>
          <p:cNvPr id="39" name="Picture 38" descr="Chart, box and whisker chart&#10;&#10;Description automatically generated">
            <a:extLst>
              <a:ext uri="{FF2B5EF4-FFF2-40B4-BE49-F238E27FC236}">
                <a16:creationId xmlns:a16="http://schemas.microsoft.com/office/drawing/2014/main" id="{B7D6D5F9-A894-A869-CF72-8FB4CC7E233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3636" y="441192"/>
            <a:ext cx="944016" cy="2185279"/>
          </a:xfrm>
          <a:prstGeom prst="rect">
            <a:avLst/>
          </a:prstGeom>
        </p:spPr>
      </p:pic>
      <p:pic>
        <p:nvPicPr>
          <p:cNvPr id="36" name="Picture 35" descr="Chart, box and whisker chart&#10;&#10;Description automatically generated">
            <a:extLst>
              <a:ext uri="{FF2B5EF4-FFF2-40B4-BE49-F238E27FC236}">
                <a16:creationId xmlns:a16="http://schemas.microsoft.com/office/drawing/2014/main" id="{7C413434-1DD9-D9F3-B751-59163CC78C4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0971" y="434401"/>
            <a:ext cx="944016" cy="2185279"/>
          </a:xfrm>
          <a:prstGeom prst="rect">
            <a:avLst/>
          </a:prstGeom>
        </p:spPr>
      </p:pic>
      <p:pic>
        <p:nvPicPr>
          <p:cNvPr id="54" name="Picture 53" descr="Chart, box and whisker chart&#10;&#10;Description automatically generated">
            <a:extLst>
              <a:ext uri="{FF2B5EF4-FFF2-40B4-BE49-F238E27FC236}">
                <a16:creationId xmlns:a16="http://schemas.microsoft.com/office/drawing/2014/main" id="{A4D80C6D-A9A5-5D13-F0C9-0E9D7E70702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7290" y="430793"/>
            <a:ext cx="944016" cy="2185279"/>
          </a:xfrm>
          <a:prstGeom prst="rect">
            <a:avLst/>
          </a:prstGeom>
        </p:spPr>
      </p:pic>
      <p:pic>
        <p:nvPicPr>
          <p:cNvPr id="58" name="Picture 57" descr="Chart, box and whisker chart&#10;&#10;Description automatically generated">
            <a:extLst>
              <a:ext uri="{FF2B5EF4-FFF2-40B4-BE49-F238E27FC236}">
                <a16:creationId xmlns:a16="http://schemas.microsoft.com/office/drawing/2014/main" id="{570D199F-B23F-BEA3-9B4A-D49297011D9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4694" y="4495596"/>
            <a:ext cx="944016" cy="2185279"/>
          </a:xfrm>
          <a:prstGeom prst="rect">
            <a:avLst/>
          </a:prstGeom>
        </p:spPr>
      </p:pic>
      <p:pic>
        <p:nvPicPr>
          <p:cNvPr id="62" name="Picture 61" descr="Chart&#10;&#10;Description automatically generated">
            <a:extLst>
              <a:ext uri="{FF2B5EF4-FFF2-40B4-BE49-F238E27FC236}">
                <a16:creationId xmlns:a16="http://schemas.microsoft.com/office/drawing/2014/main" id="{4C9A2E40-2775-DAAB-B703-9E20CA8B33E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3457" y="4516621"/>
            <a:ext cx="944016" cy="2185279"/>
          </a:xfrm>
          <a:prstGeom prst="rect">
            <a:avLst/>
          </a:prstGeom>
        </p:spPr>
      </p:pic>
      <p:pic>
        <p:nvPicPr>
          <p:cNvPr id="66" name="Picture 65" descr="Chart&#10;&#10;Description automatically generated">
            <a:extLst>
              <a:ext uri="{FF2B5EF4-FFF2-40B4-BE49-F238E27FC236}">
                <a16:creationId xmlns:a16="http://schemas.microsoft.com/office/drawing/2014/main" id="{C6272680-D899-20F6-FE08-76D0BC1944BA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7420" y="4504462"/>
            <a:ext cx="944016" cy="2185279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F6614262-C7F0-BC8F-F685-6A599E51C597}"/>
              </a:ext>
            </a:extLst>
          </p:cNvPr>
          <p:cNvSpPr txBox="1"/>
          <p:nvPr/>
        </p:nvSpPr>
        <p:spPr>
          <a:xfrm>
            <a:off x="901833" y="1131119"/>
            <a:ext cx="1096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REM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63B6531-1993-A13A-8917-4B6546195D45}"/>
              </a:ext>
            </a:extLst>
          </p:cNvPr>
          <p:cNvSpPr txBox="1"/>
          <p:nvPr/>
        </p:nvSpPr>
        <p:spPr>
          <a:xfrm>
            <a:off x="798050" y="5202491"/>
            <a:ext cx="1096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WAKE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ECBE9DC-4C60-428B-FC55-B4D162E56E40}"/>
              </a:ext>
            </a:extLst>
          </p:cNvPr>
          <p:cNvSpPr txBox="1"/>
          <p:nvPr/>
        </p:nvSpPr>
        <p:spPr>
          <a:xfrm>
            <a:off x="763002" y="3372823"/>
            <a:ext cx="1096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NREM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D45D1E7-085A-906A-8C75-C5ECC7A7573E}"/>
              </a:ext>
            </a:extLst>
          </p:cNvPr>
          <p:cNvSpPr txBox="1"/>
          <p:nvPr/>
        </p:nvSpPr>
        <p:spPr>
          <a:xfrm>
            <a:off x="1688805" y="105180"/>
            <a:ext cx="1096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Percent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4F0D16D-12C9-A24B-1249-61F07696B7B9}"/>
              </a:ext>
            </a:extLst>
          </p:cNvPr>
          <p:cNvSpPr txBox="1"/>
          <p:nvPr/>
        </p:nvSpPr>
        <p:spPr>
          <a:xfrm>
            <a:off x="2884102" y="97169"/>
            <a:ext cx="1096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Duration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9DA6901-A11A-BB48-7795-8C93FCAEDBB0}"/>
              </a:ext>
            </a:extLst>
          </p:cNvPr>
          <p:cNvSpPr txBox="1"/>
          <p:nvPr/>
        </p:nvSpPr>
        <p:spPr>
          <a:xfrm>
            <a:off x="4126273" y="109755"/>
            <a:ext cx="1206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Frequency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523B9E3-3497-2DA0-1DBD-1674560AF4C2}"/>
              </a:ext>
            </a:extLst>
          </p:cNvPr>
          <p:cNvSpPr txBox="1"/>
          <p:nvPr/>
        </p:nvSpPr>
        <p:spPr>
          <a:xfrm>
            <a:off x="6431481" y="1106122"/>
            <a:ext cx="1096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REM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524B8E3-0FB2-A216-4C3D-43D8B821F4FF}"/>
              </a:ext>
            </a:extLst>
          </p:cNvPr>
          <p:cNvSpPr txBox="1"/>
          <p:nvPr/>
        </p:nvSpPr>
        <p:spPr>
          <a:xfrm>
            <a:off x="6364152" y="5202491"/>
            <a:ext cx="1096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WAKE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0DF6629-8ECE-D4B3-B35B-33999DD3FBB7}"/>
              </a:ext>
            </a:extLst>
          </p:cNvPr>
          <p:cNvSpPr txBox="1"/>
          <p:nvPr/>
        </p:nvSpPr>
        <p:spPr>
          <a:xfrm>
            <a:off x="6329104" y="3372823"/>
            <a:ext cx="1096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NREM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1D752FF-5D79-DFA0-71D9-49FD5C6B3EF8}"/>
              </a:ext>
            </a:extLst>
          </p:cNvPr>
          <p:cNvSpPr txBox="1"/>
          <p:nvPr/>
        </p:nvSpPr>
        <p:spPr>
          <a:xfrm>
            <a:off x="7254907" y="105180"/>
            <a:ext cx="1096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Percent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AC45C4D-BE44-2856-E77C-41273825C7EE}"/>
              </a:ext>
            </a:extLst>
          </p:cNvPr>
          <p:cNvSpPr txBox="1"/>
          <p:nvPr/>
        </p:nvSpPr>
        <p:spPr>
          <a:xfrm>
            <a:off x="8450204" y="97169"/>
            <a:ext cx="1096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Duration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7EDCE46-7A12-03E8-F21E-B39CED2F41E7}"/>
              </a:ext>
            </a:extLst>
          </p:cNvPr>
          <p:cNvSpPr txBox="1"/>
          <p:nvPr/>
        </p:nvSpPr>
        <p:spPr>
          <a:xfrm>
            <a:off x="9692375" y="109755"/>
            <a:ext cx="1206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Frequency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8B2FF86E-78ED-27E5-62DE-93013A9E6BD4}"/>
              </a:ext>
            </a:extLst>
          </p:cNvPr>
          <p:cNvSpPr txBox="1"/>
          <p:nvPr/>
        </p:nvSpPr>
        <p:spPr>
          <a:xfrm>
            <a:off x="2214649" y="6517234"/>
            <a:ext cx="3698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6 hour Baseline Comparison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9916D55-9502-CE93-E7DB-B9E290DAEE62}"/>
              </a:ext>
            </a:extLst>
          </p:cNvPr>
          <p:cNvSpPr txBox="1"/>
          <p:nvPr/>
        </p:nvSpPr>
        <p:spPr>
          <a:xfrm>
            <a:off x="1822145" y="2754924"/>
            <a:ext cx="9440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P=.018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FFA6528E-2005-91F3-68B2-F3171A02A482}"/>
              </a:ext>
            </a:extLst>
          </p:cNvPr>
          <p:cNvSpPr txBox="1"/>
          <p:nvPr/>
        </p:nvSpPr>
        <p:spPr>
          <a:xfrm>
            <a:off x="3135032" y="2714142"/>
            <a:ext cx="9440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MWU</a:t>
            </a:r>
          </a:p>
          <a:p>
            <a:r>
              <a:rPr lang="en-US" sz="1400" b="1" dirty="0">
                <a:solidFill>
                  <a:srgbClr val="FF0000"/>
                </a:solidFill>
              </a:rPr>
              <a:t>P=.045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B0D2DD2D-A94A-6619-E7CF-2382A0DDD528}"/>
              </a:ext>
            </a:extLst>
          </p:cNvPr>
          <p:cNvSpPr txBox="1"/>
          <p:nvPr/>
        </p:nvSpPr>
        <p:spPr>
          <a:xfrm>
            <a:off x="4588922" y="2667975"/>
            <a:ext cx="9440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P=.364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518C9306-87F4-0498-B20C-3C369776BB04}"/>
              </a:ext>
            </a:extLst>
          </p:cNvPr>
          <p:cNvSpPr txBox="1"/>
          <p:nvPr/>
        </p:nvSpPr>
        <p:spPr>
          <a:xfrm>
            <a:off x="1866690" y="4667449"/>
            <a:ext cx="9440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P=.023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22943E76-30A6-6A88-1F28-F753F99CF110}"/>
              </a:ext>
            </a:extLst>
          </p:cNvPr>
          <p:cNvSpPr txBox="1"/>
          <p:nvPr/>
        </p:nvSpPr>
        <p:spPr>
          <a:xfrm>
            <a:off x="3104701" y="4605711"/>
            <a:ext cx="9440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MWU</a:t>
            </a:r>
          </a:p>
          <a:p>
            <a:r>
              <a:rPr lang="en-US" sz="1400" b="1" dirty="0"/>
              <a:t>P=.241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55A8660B-5BC9-76A2-8C6C-19E3D4D49A21}"/>
              </a:ext>
            </a:extLst>
          </p:cNvPr>
          <p:cNvSpPr txBox="1"/>
          <p:nvPr/>
        </p:nvSpPr>
        <p:spPr>
          <a:xfrm>
            <a:off x="4516141" y="4605711"/>
            <a:ext cx="9440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P=.442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606F026B-84B2-14F9-6761-B0F5C3BC7277}"/>
              </a:ext>
            </a:extLst>
          </p:cNvPr>
          <p:cNvSpPr txBox="1"/>
          <p:nvPr/>
        </p:nvSpPr>
        <p:spPr>
          <a:xfrm>
            <a:off x="1814713" y="616672"/>
            <a:ext cx="9440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P=.385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DE87A009-1049-2810-342A-AD9D76AE2731}"/>
              </a:ext>
            </a:extLst>
          </p:cNvPr>
          <p:cNvSpPr txBox="1"/>
          <p:nvPr/>
        </p:nvSpPr>
        <p:spPr>
          <a:xfrm>
            <a:off x="3119807" y="595809"/>
            <a:ext cx="9440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P=.014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E7042E03-B3BF-47DC-38A0-8F29E5928372}"/>
              </a:ext>
            </a:extLst>
          </p:cNvPr>
          <p:cNvSpPr txBox="1"/>
          <p:nvPr/>
        </p:nvSpPr>
        <p:spPr>
          <a:xfrm>
            <a:off x="4480999" y="571786"/>
            <a:ext cx="9440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P=.047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2F310C75-83D1-06D3-CF4B-1403F82AF515}"/>
              </a:ext>
            </a:extLst>
          </p:cNvPr>
          <p:cNvSpPr txBox="1"/>
          <p:nvPr/>
        </p:nvSpPr>
        <p:spPr>
          <a:xfrm>
            <a:off x="7634073" y="6541618"/>
            <a:ext cx="3264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1</a:t>
            </a:r>
            <a:r>
              <a:rPr lang="en-US" b="1" u="sng" baseline="30000" dirty="0"/>
              <a:t>st</a:t>
            </a:r>
            <a:r>
              <a:rPr lang="en-US" b="1" u="sng" dirty="0"/>
              <a:t> 3 hours of Recovery Sleep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C1E6D6F6-75C8-C51D-451F-8E78C59C31E1}"/>
              </a:ext>
            </a:extLst>
          </p:cNvPr>
          <p:cNvSpPr txBox="1"/>
          <p:nvPr/>
        </p:nvSpPr>
        <p:spPr>
          <a:xfrm>
            <a:off x="7414251" y="2679947"/>
            <a:ext cx="9440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P=.985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7A13CF8D-FDFB-231A-A1E1-C1F7C2E22A80}"/>
              </a:ext>
            </a:extLst>
          </p:cNvPr>
          <p:cNvSpPr txBox="1"/>
          <p:nvPr/>
        </p:nvSpPr>
        <p:spPr>
          <a:xfrm>
            <a:off x="8655806" y="2649139"/>
            <a:ext cx="9440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P=.693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3643065C-57BE-C28F-E240-04A337D99AC3}"/>
              </a:ext>
            </a:extLst>
          </p:cNvPr>
          <p:cNvSpPr txBox="1"/>
          <p:nvPr/>
        </p:nvSpPr>
        <p:spPr>
          <a:xfrm>
            <a:off x="9961515" y="2648785"/>
            <a:ext cx="9440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P=.7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3A157D45-286E-3E22-C84D-134513CFF861}"/>
              </a:ext>
            </a:extLst>
          </p:cNvPr>
          <p:cNvSpPr txBox="1"/>
          <p:nvPr/>
        </p:nvSpPr>
        <p:spPr>
          <a:xfrm>
            <a:off x="7428943" y="4697978"/>
            <a:ext cx="9440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P=.938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F2E4F2A2-F8AE-DD3D-467C-79A4AD493A2E}"/>
              </a:ext>
            </a:extLst>
          </p:cNvPr>
          <p:cNvSpPr txBox="1"/>
          <p:nvPr/>
        </p:nvSpPr>
        <p:spPr>
          <a:xfrm>
            <a:off x="8739422" y="4707157"/>
            <a:ext cx="9440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P=.882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6AD4949F-DE0B-13B9-37C0-CFEFFE9BDD83}"/>
              </a:ext>
            </a:extLst>
          </p:cNvPr>
          <p:cNvSpPr txBox="1"/>
          <p:nvPr/>
        </p:nvSpPr>
        <p:spPr>
          <a:xfrm>
            <a:off x="10015712" y="4705348"/>
            <a:ext cx="9440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P=.618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AE4DBADC-0F5C-4FAB-62B3-06294B31685F}"/>
              </a:ext>
            </a:extLst>
          </p:cNvPr>
          <p:cNvSpPr txBox="1"/>
          <p:nvPr/>
        </p:nvSpPr>
        <p:spPr>
          <a:xfrm>
            <a:off x="7407593" y="556811"/>
            <a:ext cx="9440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P=.824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3BF27A1B-7958-81EA-3792-1679102C013D}"/>
              </a:ext>
            </a:extLst>
          </p:cNvPr>
          <p:cNvSpPr txBox="1"/>
          <p:nvPr/>
        </p:nvSpPr>
        <p:spPr>
          <a:xfrm>
            <a:off x="8602890" y="556051"/>
            <a:ext cx="9440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P=.226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2B7325B0-DE41-A5D9-FD36-8DF3643123F2}"/>
              </a:ext>
            </a:extLst>
          </p:cNvPr>
          <p:cNvSpPr txBox="1"/>
          <p:nvPr/>
        </p:nvSpPr>
        <p:spPr>
          <a:xfrm>
            <a:off x="10012354" y="527667"/>
            <a:ext cx="9440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MWU</a:t>
            </a:r>
          </a:p>
          <a:p>
            <a:r>
              <a:rPr lang="en-US" sz="1400" b="1" dirty="0"/>
              <a:t>P=.204</a:t>
            </a:r>
          </a:p>
        </p:txBody>
      </p:sp>
    </p:spTree>
    <p:extLst>
      <p:ext uri="{BB962C8B-B14F-4D97-AF65-F5344CB8AC3E}">
        <p14:creationId xmlns:p14="http://schemas.microsoft.com/office/powerpoint/2010/main" val="33489329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39">
            <a:extLst>
              <a:ext uri="{FF2B5EF4-FFF2-40B4-BE49-F238E27FC236}">
                <a16:creationId xmlns:a16="http://schemas.microsoft.com/office/drawing/2014/main" id="{F6614262-C7F0-BC8F-F685-6A599E51C597}"/>
              </a:ext>
            </a:extLst>
          </p:cNvPr>
          <p:cNvSpPr txBox="1"/>
          <p:nvPr/>
        </p:nvSpPr>
        <p:spPr>
          <a:xfrm>
            <a:off x="901833" y="1131119"/>
            <a:ext cx="1096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REM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63B6531-1993-A13A-8917-4B6546195D45}"/>
              </a:ext>
            </a:extLst>
          </p:cNvPr>
          <p:cNvSpPr txBox="1"/>
          <p:nvPr/>
        </p:nvSpPr>
        <p:spPr>
          <a:xfrm>
            <a:off x="798050" y="5202491"/>
            <a:ext cx="1096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WAKE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ECBE9DC-4C60-428B-FC55-B4D162E56E40}"/>
              </a:ext>
            </a:extLst>
          </p:cNvPr>
          <p:cNvSpPr txBox="1"/>
          <p:nvPr/>
        </p:nvSpPr>
        <p:spPr>
          <a:xfrm>
            <a:off x="763002" y="3372823"/>
            <a:ext cx="1096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NREM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D45D1E7-085A-906A-8C75-C5ECC7A7573E}"/>
              </a:ext>
            </a:extLst>
          </p:cNvPr>
          <p:cNvSpPr txBox="1"/>
          <p:nvPr/>
        </p:nvSpPr>
        <p:spPr>
          <a:xfrm>
            <a:off x="1688805" y="105180"/>
            <a:ext cx="1096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Percent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4F0D16D-12C9-A24B-1249-61F07696B7B9}"/>
              </a:ext>
            </a:extLst>
          </p:cNvPr>
          <p:cNvSpPr txBox="1"/>
          <p:nvPr/>
        </p:nvSpPr>
        <p:spPr>
          <a:xfrm>
            <a:off x="2884102" y="97169"/>
            <a:ext cx="1096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Duration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9DA6901-A11A-BB48-7795-8C93FCAEDBB0}"/>
              </a:ext>
            </a:extLst>
          </p:cNvPr>
          <p:cNvSpPr txBox="1"/>
          <p:nvPr/>
        </p:nvSpPr>
        <p:spPr>
          <a:xfrm>
            <a:off x="4126273" y="109755"/>
            <a:ext cx="1206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Frequency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523B9E3-3497-2DA0-1DBD-1674560AF4C2}"/>
              </a:ext>
            </a:extLst>
          </p:cNvPr>
          <p:cNvSpPr txBox="1"/>
          <p:nvPr/>
        </p:nvSpPr>
        <p:spPr>
          <a:xfrm>
            <a:off x="6431481" y="1106122"/>
            <a:ext cx="1096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REM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524B8E3-0FB2-A216-4C3D-43D8B821F4FF}"/>
              </a:ext>
            </a:extLst>
          </p:cNvPr>
          <p:cNvSpPr txBox="1"/>
          <p:nvPr/>
        </p:nvSpPr>
        <p:spPr>
          <a:xfrm>
            <a:off x="6364152" y="5202491"/>
            <a:ext cx="1096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WAKE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0DF6629-8ECE-D4B3-B35B-33999DD3FBB7}"/>
              </a:ext>
            </a:extLst>
          </p:cNvPr>
          <p:cNvSpPr txBox="1"/>
          <p:nvPr/>
        </p:nvSpPr>
        <p:spPr>
          <a:xfrm>
            <a:off x="6329104" y="3372823"/>
            <a:ext cx="1096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NREM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1D752FF-5D79-DFA0-71D9-49FD5C6B3EF8}"/>
              </a:ext>
            </a:extLst>
          </p:cNvPr>
          <p:cNvSpPr txBox="1"/>
          <p:nvPr/>
        </p:nvSpPr>
        <p:spPr>
          <a:xfrm>
            <a:off x="7254907" y="105180"/>
            <a:ext cx="1096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Percent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AC45C4D-BE44-2856-E77C-41273825C7EE}"/>
              </a:ext>
            </a:extLst>
          </p:cNvPr>
          <p:cNvSpPr txBox="1"/>
          <p:nvPr/>
        </p:nvSpPr>
        <p:spPr>
          <a:xfrm>
            <a:off x="8450204" y="97169"/>
            <a:ext cx="1096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Duration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7EDCE46-7A12-03E8-F21E-B39CED2F41E7}"/>
              </a:ext>
            </a:extLst>
          </p:cNvPr>
          <p:cNvSpPr txBox="1"/>
          <p:nvPr/>
        </p:nvSpPr>
        <p:spPr>
          <a:xfrm>
            <a:off x="9692375" y="109755"/>
            <a:ext cx="1206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Frequency</a:t>
            </a: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3873565A-4DB1-4D13-62F1-98E8411098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5982" y="2468825"/>
            <a:ext cx="968364" cy="2101874"/>
          </a:xfrm>
          <a:prstGeom prst="rect">
            <a:avLst/>
          </a:prstGeom>
        </p:spPr>
      </p:pic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D3BEF6FF-D155-1B74-D238-3A2B74505D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6991" y="2506552"/>
            <a:ext cx="968364" cy="2101874"/>
          </a:xfrm>
          <a:prstGeom prst="rect">
            <a:avLst/>
          </a:prstGeom>
        </p:spPr>
      </p:pic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211FA1B9-AB9D-60E1-9101-853FC7146F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1223" y="2454014"/>
            <a:ext cx="968364" cy="2101874"/>
          </a:xfrm>
          <a:prstGeom prst="rect">
            <a:avLst/>
          </a:prstGeom>
        </p:spPr>
      </p:pic>
      <p:pic>
        <p:nvPicPr>
          <p:cNvPr id="14" name="Picture 13" descr="Diagram&#10;&#10;Description automatically generated">
            <a:extLst>
              <a:ext uri="{FF2B5EF4-FFF2-40B4-BE49-F238E27FC236}">
                <a16:creationId xmlns:a16="http://schemas.microsoft.com/office/drawing/2014/main" id="{090449C1-CD20-6126-FE21-685C3A3EE5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1542" y="2534660"/>
            <a:ext cx="968364" cy="2101874"/>
          </a:xfrm>
          <a:prstGeom prst="rect">
            <a:avLst/>
          </a:prstGeom>
        </p:spPr>
      </p:pic>
      <p:pic>
        <p:nvPicPr>
          <p:cNvPr id="18" name="Picture 17" descr="Diagram&#10;&#10;Description automatically generated">
            <a:extLst>
              <a:ext uri="{FF2B5EF4-FFF2-40B4-BE49-F238E27FC236}">
                <a16:creationId xmlns:a16="http://schemas.microsoft.com/office/drawing/2014/main" id="{D35B38DB-8705-A479-AA73-1656A59C033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559" y="2458083"/>
            <a:ext cx="968364" cy="2101874"/>
          </a:xfrm>
          <a:prstGeom prst="rect">
            <a:avLst/>
          </a:prstGeom>
        </p:spPr>
      </p:pic>
      <p:pic>
        <p:nvPicPr>
          <p:cNvPr id="22" name="Picture 21" descr="Diagram&#10;&#10;Description automatically generated">
            <a:extLst>
              <a:ext uri="{FF2B5EF4-FFF2-40B4-BE49-F238E27FC236}">
                <a16:creationId xmlns:a16="http://schemas.microsoft.com/office/drawing/2014/main" id="{BAF7010C-E884-8819-2C3D-B67DFAE2245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6870" y="2526391"/>
            <a:ext cx="968364" cy="2101874"/>
          </a:xfrm>
          <a:prstGeom prst="rect">
            <a:avLst/>
          </a:prstGeom>
        </p:spPr>
      </p:pic>
      <p:pic>
        <p:nvPicPr>
          <p:cNvPr id="26" name="Picture 25" descr="Diagram&#10;&#10;Description automatically generated">
            <a:extLst>
              <a:ext uri="{FF2B5EF4-FFF2-40B4-BE49-F238E27FC236}">
                <a16:creationId xmlns:a16="http://schemas.microsoft.com/office/drawing/2014/main" id="{272E448E-B352-60F8-8A6B-C69E7AF6668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5201" y="424517"/>
            <a:ext cx="968364" cy="2101874"/>
          </a:xfrm>
          <a:prstGeom prst="rect">
            <a:avLst/>
          </a:prstGeom>
        </p:spPr>
      </p:pic>
      <p:pic>
        <p:nvPicPr>
          <p:cNvPr id="30" name="Picture 29" descr="Diagram&#10;&#10;Description automatically generated">
            <a:extLst>
              <a:ext uri="{FF2B5EF4-FFF2-40B4-BE49-F238E27FC236}">
                <a16:creationId xmlns:a16="http://schemas.microsoft.com/office/drawing/2014/main" id="{3502DD10-8A63-205B-9AB3-5DEB02E8795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0970" y="424517"/>
            <a:ext cx="968364" cy="2101874"/>
          </a:xfrm>
          <a:prstGeom prst="rect">
            <a:avLst/>
          </a:prstGeom>
        </p:spPr>
      </p:pic>
      <p:pic>
        <p:nvPicPr>
          <p:cNvPr id="34" name="Picture 33" descr="Diagram, schematic&#10;&#10;Description automatically generated">
            <a:extLst>
              <a:ext uri="{FF2B5EF4-FFF2-40B4-BE49-F238E27FC236}">
                <a16:creationId xmlns:a16="http://schemas.microsoft.com/office/drawing/2014/main" id="{B9C15833-F3FB-FBDA-35D4-9A06B197637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1223" y="424517"/>
            <a:ext cx="968364" cy="2101874"/>
          </a:xfrm>
          <a:prstGeom prst="rect">
            <a:avLst/>
          </a:prstGeom>
        </p:spPr>
      </p:pic>
      <p:pic>
        <p:nvPicPr>
          <p:cNvPr id="38" name="Picture 37" descr="Diagram, engineering drawing&#10;&#10;Description automatically generated">
            <a:extLst>
              <a:ext uri="{FF2B5EF4-FFF2-40B4-BE49-F238E27FC236}">
                <a16:creationId xmlns:a16="http://schemas.microsoft.com/office/drawing/2014/main" id="{87814284-BF94-3A0C-3827-3D108FC73E3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9923" y="424517"/>
            <a:ext cx="968364" cy="2101874"/>
          </a:xfrm>
          <a:prstGeom prst="rect">
            <a:avLst/>
          </a:prstGeom>
        </p:spPr>
      </p:pic>
      <p:pic>
        <p:nvPicPr>
          <p:cNvPr id="53" name="Picture 52" descr="Diagram&#10;&#10;Description automatically generated">
            <a:extLst>
              <a:ext uri="{FF2B5EF4-FFF2-40B4-BE49-F238E27FC236}">
                <a16:creationId xmlns:a16="http://schemas.microsoft.com/office/drawing/2014/main" id="{03C61D1D-04E8-EC9F-3A5C-42E8336D395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5050" y="424517"/>
            <a:ext cx="968364" cy="2101874"/>
          </a:xfrm>
          <a:prstGeom prst="rect">
            <a:avLst/>
          </a:prstGeom>
        </p:spPr>
      </p:pic>
      <p:pic>
        <p:nvPicPr>
          <p:cNvPr id="55" name="Picture 54" descr="Diagram&#10;&#10;Description automatically generated">
            <a:extLst>
              <a:ext uri="{FF2B5EF4-FFF2-40B4-BE49-F238E27FC236}">
                <a16:creationId xmlns:a16="http://schemas.microsoft.com/office/drawing/2014/main" id="{DE8EB42A-6B0B-F15C-9EDF-257A0AE0FA7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873" y="424517"/>
            <a:ext cx="968364" cy="2101874"/>
          </a:xfrm>
          <a:prstGeom prst="rect">
            <a:avLst/>
          </a:prstGeom>
        </p:spPr>
      </p:pic>
      <p:pic>
        <p:nvPicPr>
          <p:cNvPr id="57" name="Picture 56" descr="Diagram&#10;&#10;Description automatically generated">
            <a:extLst>
              <a:ext uri="{FF2B5EF4-FFF2-40B4-BE49-F238E27FC236}">
                <a16:creationId xmlns:a16="http://schemas.microsoft.com/office/drawing/2014/main" id="{01AD9A6C-7285-375C-1522-6E95C250641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123" y="4555888"/>
            <a:ext cx="968364" cy="2101874"/>
          </a:xfrm>
          <a:prstGeom prst="rect">
            <a:avLst/>
          </a:prstGeom>
        </p:spPr>
      </p:pic>
      <p:pic>
        <p:nvPicPr>
          <p:cNvPr id="59" name="Picture 58" descr="Diagram, engineering drawing&#10;&#10;Description automatically generated">
            <a:extLst>
              <a:ext uri="{FF2B5EF4-FFF2-40B4-BE49-F238E27FC236}">
                <a16:creationId xmlns:a16="http://schemas.microsoft.com/office/drawing/2014/main" id="{F52A9ADB-1A74-3489-9080-D878077FD3F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9176" y="4587867"/>
            <a:ext cx="968364" cy="2101874"/>
          </a:xfrm>
          <a:prstGeom prst="rect">
            <a:avLst/>
          </a:prstGeom>
        </p:spPr>
      </p:pic>
      <p:pic>
        <p:nvPicPr>
          <p:cNvPr id="61" name="Picture 60" descr="Diagram&#10;&#10;Description automatically generated">
            <a:extLst>
              <a:ext uri="{FF2B5EF4-FFF2-40B4-BE49-F238E27FC236}">
                <a16:creationId xmlns:a16="http://schemas.microsoft.com/office/drawing/2014/main" id="{786796D5-1C53-299A-ED7D-0CE4AD833F5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6876" y="4557195"/>
            <a:ext cx="968364" cy="2101874"/>
          </a:xfrm>
          <a:prstGeom prst="rect">
            <a:avLst/>
          </a:prstGeom>
        </p:spPr>
      </p:pic>
      <p:pic>
        <p:nvPicPr>
          <p:cNvPr id="63" name="Picture 62" descr="Diagram&#10;&#10;Description automatically generated">
            <a:extLst>
              <a:ext uri="{FF2B5EF4-FFF2-40B4-BE49-F238E27FC236}">
                <a16:creationId xmlns:a16="http://schemas.microsoft.com/office/drawing/2014/main" id="{C2550BE1-4EA2-67AD-12C8-72A041488291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1369" y="4570699"/>
            <a:ext cx="968364" cy="2101874"/>
          </a:xfrm>
          <a:prstGeom prst="rect">
            <a:avLst/>
          </a:prstGeom>
        </p:spPr>
      </p:pic>
      <p:pic>
        <p:nvPicPr>
          <p:cNvPr id="65" name="Picture 64" descr="Diagram&#10;&#10;Description automatically generated">
            <a:extLst>
              <a:ext uri="{FF2B5EF4-FFF2-40B4-BE49-F238E27FC236}">
                <a16:creationId xmlns:a16="http://schemas.microsoft.com/office/drawing/2014/main" id="{F07D0DC9-E794-91EC-3C56-DD37D17F0A9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7770" y="4570699"/>
            <a:ext cx="968364" cy="2101874"/>
          </a:xfrm>
          <a:prstGeom prst="rect">
            <a:avLst/>
          </a:prstGeom>
        </p:spPr>
      </p:pic>
      <p:pic>
        <p:nvPicPr>
          <p:cNvPr id="67" name="Picture 66" descr="Diagram&#10;&#10;Description automatically generated">
            <a:extLst>
              <a:ext uri="{FF2B5EF4-FFF2-40B4-BE49-F238E27FC236}">
                <a16:creationId xmlns:a16="http://schemas.microsoft.com/office/drawing/2014/main" id="{7E637BA0-E88E-11E1-9BC7-07963ADC3F2F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5407" y="4570699"/>
            <a:ext cx="968364" cy="2101874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8B2FF86E-78ED-27E5-62DE-93013A9E6BD4}"/>
              </a:ext>
            </a:extLst>
          </p:cNvPr>
          <p:cNvSpPr txBox="1"/>
          <p:nvPr/>
        </p:nvSpPr>
        <p:spPr>
          <a:xfrm>
            <a:off x="5692495" y="6505075"/>
            <a:ext cx="968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 hours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D794894-D2DA-7261-3060-8AE77FFE5BC7}"/>
              </a:ext>
            </a:extLst>
          </p:cNvPr>
          <p:cNvSpPr txBox="1"/>
          <p:nvPr/>
        </p:nvSpPr>
        <p:spPr>
          <a:xfrm>
            <a:off x="7331250" y="2663392"/>
            <a:ext cx="9440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P=.001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BAC86AD-F23D-0CFA-B881-5483E4A18782}"/>
              </a:ext>
            </a:extLst>
          </p:cNvPr>
          <p:cNvSpPr txBox="1"/>
          <p:nvPr/>
        </p:nvSpPr>
        <p:spPr>
          <a:xfrm>
            <a:off x="8763623" y="2660943"/>
            <a:ext cx="9440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P=.002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9BCC68-65AB-F8F5-815D-104564C4936F}"/>
              </a:ext>
            </a:extLst>
          </p:cNvPr>
          <p:cNvSpPr txBox="1"/>
          <p:nvPr/>
        </p:nvSpPr>
        <p:spPr>
          <a:xfrm>
            <a:off x="7331250" y="4763542"/>
            <a:ext cx="9440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P=.002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7C884E-F753-C3B0-2C36-25CD288143E3}"/>
              </a:ext>
            </a:extLst>
          </p:cNvPr>
          <p:cNvSpPr txBox="1"/>
          <p:nvPr/>
        </p:nvSpPr>
        <p:spPr>
          <a:xfrm>
            <a:off x="8816718" y="4742978"/>
            <a:ext cx="9440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P=.082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40A3B8-2FBF-C32C-3466-780E428BB27D}"/>
              </a:ext>
            </a:extLst>
          </p:cNvPr>
          <p:cNvSpPr txBox="1"/>
          <p:nvPr/>
        </p:nvSpPr>
        <p:spPr>
          <a:xfrm>
            <a:off x="10151079" y="4702368"/>
            <a:ext cx="9440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P=.164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BDAFC3-E0AD-BC27-E6C5-7EC9C69C7D11}"/>
              </a:ext>
            </a:extLst>
          </p:cNvPr>
          <p:cNvSpPr txBox="1"/>
          <p:nvPr/>
        </p:nvSpPr>
        <p:spPr>
          <a:xfrm>
            <a:off x="10120161" y="2600494"/>
            <a:ext cx="9440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P=.151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277F24-6CFB-5D79-D354-4544A1013934}"/>
              </a:ext>
            </a:extLst>
          </p:cNvPr>
          <p:cNvSpPr txBox="1"/>
          <p:nvPr/>
        </p:nvSpPr>
        <p:spPr>
          <a:xfrm>
            <a:off x="7320380" y="665121"/>
            <a:ext cx="9440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P=.375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FE95FA-BB48-5989-F29D-DA372908A666}"/>
              </a:ext>
            </a:extLst>
          </p:cNvPr>
          <p:cNvSpPr txBox="1"/>
          <p:nvPr/>
        </p:nvSpPr>
        <p:spPr>
          <a:xfrm>
            <a:off x="8661861" y="465956"/>
            <a:ext cx="9440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/>
              <a:t>WilcoxonP</a:t>
            </a:r>
            <a:r>
              <a:rPr lang="en-US" sz="1400" b="1" dirty="0"/>
              <a:t>=.483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4E79564-F242-6274-8BD9-962C67BB53A0}"/>
              </a:ext>
            </a:extLst>
          </p:cNvPr>
          <p:cNvSpPr txBox="1"/>
          <p:nvPr/>
        </p:nvSpPr>
        <p:spPr>
          <a:xfrm>
            <a:off x="9954973" y="465956"/>
            <a:ext cx="9440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/>
              <a:t>WilcoxonP</a:t>
            </a:r>
            <a:r>
              <a:rPr lang="en-US" sz="1400" b="1" dirty="0"/>
              <a:t>=.483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433C587-F35E-87BC-785C-C34886E611A8}"/>
              </a:ext>
            </a:extLst>
          </p:cNvPr>
          <p:cNvSpPr txBox="1"/>
          <p:nvPr/>
        </p:nvSpPr>
        <p:spPr>
          <a:xfrm>
            <a:off x="1818063" y="2626471"/>
            <a:ext cx="9440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P&lt;.001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141B521-E872-B2D0-BEED-989F9351D5F5}"/>
              </a:ext>
            </a:extLst>
          </p:cNvPr>
          <p:cNvSpPr txBox="1"/>
          <p:nvPr/>
        </p:nvSpPr>
        <p:spPr>
          <a:xfrm>
            <a:off x="3108138" y="2616960"/>
            <a:ext cx="9440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P=.006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432C715-4C6F-1B8A-2939-F8F75FE9D43A}"/>
              </a:ext>
            </a:extLst>
          </p:cNvPr>
          <p:cNvSpPr txBox="1"/>
          <p:nvPr/>
        </p:nvSpPr>
        <p:spPr>
          <a:xfrm>
            <a:off x="4447597" y="2600494"/>
            <a:ext cx="9440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P=.07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9916D55-9502-CE93-E7DB-B9E290DAEE62}"/>
              </a:ext>
            </a:extLst>
          </p:cNvPr>
          <p:cNvSpPr txBox="1"/>
          <p:nvPr/>
        </p:nvSpPr>
        <p:spPr>
          <a:xfrm>
            <a:off x="1794348" y="577478"/>
            <a:ext cx="9440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P=.283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2C91998-B1B8-DBC4-F72F-9AAC6B2240EB}"/>
              </a:ext>
            </a:extLst>
          </p:cNvPr>
          <p:cNvSpPr txBox="1"/>
          <p:nvPr/>
        </p:nvSpPr>
        <p:spPr>
          <a:xfrm>
            <a:off x="3115771" y="568250"/>
            <a:ext cx="9440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P=.049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DF372FC-B873-1B10-0636-1C26A2E6EA1D}"/>
              </a:ext>
            </a:extLst>
          </p:cNvPr>
          <p:cNvSpPr txBox="1"/>
          <p:nvPr/>
        </p:nvSpPr>
        <p:spPr>
          <a:xfrm>
            <a:off x="4425483" y="573677"/>
            <a:ext cx="9440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P=.009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C086D32-0524-1E84-027B-23C6808A3016}"/>
              </a:ext>
            </a:extLst>
          </p:cNvPr>
          <p:cNvSpPr txBox="1"/>
          <p:nvPr/>
        </p:nvSpPr>
        <p:spPr>
          <a:xfrm>
            <a:off x="1784470" y="4704869"/>
            <a:ext cx="9440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P&lt;.001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717ABC8-72BB-1022-B19D-07ADCA0ED838}"/>
              </a:ext>
            </a:extLst>
          </p:cNvPr>
          <p:cNvSpPr txBox="1"/>
          <p:nvPr/>
        </p:nvSpPr>
        <p:spPr>
          <a:xfrm>
            <a:off x="3072225" y="4702367"/>
            <a:ext cx="9440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P=.02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391C7ED-704C-2BA1-3D77-09B69A86E7CF}"/>
              </a:ext>
            </a:extLst>
          </p:cNvPr>
          <p:cNvSpPr txBox="1"/>
          <p:nvPr/>
        </p:nvSpPr>
        <p:spPr>
          <a:xfrm>
            <a:off x="4497834" y="4694322"/>
            <a:ext cx="9440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P=.104</a:t>
            </a:r>
          </a:p>
        </p:txBody>
      </p:sp>
    </p:spTree>
    <p:extLst>
      <p:ext uri="{BB962C8B-B14F-4D97-AF65-F5344CB8AC3E}">
        <p14:creationId xmlns:p14="http://schemas.microsoft.com/office/powerpoint/2010/main" val="31635670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8F13D3-FFE1-536D-CE23-016E79D02C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992" y="227965"/>
            <a:ext cx="10515600" cy="851027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NREM </a:t>
            </a:r>
            <a:r>
              <a:rPr lang="en-US" sz="3600" dirty="0" err="1"/>
              <a:t>Percents</a:t>
            </a:r>
            <a:r>
              <a:rPr lang="en-US" sz="3600" dirty="0"/>
              <a:t> Mixed ANOVA and Pairwise Comparisons</a:t>
            </a: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FCE6205D-7B7C-37C0-A338-5C5A5C92E1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8947" y="1408176"/>
            <a:ext cx="1846492" cy="3675888"/>
          </a:xfrm>
          <a:prstGeom prst="rect">
            <a:avLst/>
          </a:prstGeom>
        </p:spPr>
      </p:pic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9C7F7079-A6E4-557C-0F99-E8E6ACF658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3844" y="1408176"/>
            <a:ext cx="1846492" cy="367588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64A6C93-DFA9-21B3-BA63-F264276D9299}"/>
              </a:ext>
            </a:extLst>
          </p:cNvPr>
          <p:cNvSpPr/>
          <p:nvPr/>
        </p:nvSpPr>
        <p:spPr>
          <a:xfrm>
            <a:off x="4166905" y="5175616"/>
            <a:ext cx="548534" cy="179085"/>
          </a:xfrm>
          <a:prstGeom prst="rect">
            <a:avLst/>
          </a:prstGeom>
          <a:solidFill>
            <a:srgbClr val="0C580C"/>
          </a:solidFill>
          <a:ln>
            <a:solidFill>
              <a:srgbClr val="0C58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E68AEAB-25FF-C118-88D1-619D866BCEFC}"/>
              </a:ext>
            </a:extLst>
          </p:cNvPr>
          <p:cNvSpPr/>
          <p:nvPr/>
        </p:nvSpPr>
        <p:spPr>
          <a:xfrm>
            <a:off x="4166905" y="5469914"/>
            <a:ext cx="548534" cy="179085"/>
          </a:xfrm>
          <a:prstGeom prst="rect">
            <a:avLst/>
          </a:prstGeom>
          <a:solidFill>
            <a:srgbClr val="45BA45"/>
          </a:solidFill>
          <a:ln>
            <a:solidFill>
              <a:srgbClr val="45BA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0230FB3-4B96-6458-EA4E-67DD59E86AE4}"/>
              </a:ext>
            </a:extLst>
          </p:cNvPr>
          <p:cNvSpPr/>
          <p:nvPr/>
        </p:nvSpPr>
        <p:spPr>
          <a:xfrm>
            <a:off x="4172098" y="5969259"/>
            <a:ext cx="548534" cy="179085"/>
          </a:xfrm>
          <a:prstGeom prst="rect">
            <a:avLst/>
          </a:prstGeom>
          <a:solidFill>
            <a:srgbClr val="C39B37"/>
          </a:solidFill>
          <a:ln>
            <a:solidFill>
              <a:srgbClr val="C39B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E2C0A0F-A8F1-74DD-5C73-B2207B7589E1}"/>
              </a:ext>
            </a:extLst>
          </p:cNvPr>
          <p:cNvSpPr/>
          <p:nvPr/>
        </p:nvSpPr>
        <p:spPr>
          <a:xfrm>
            <a:off x="4172098" y="6260882"/>
            <a:ext cx="548534" cy="179085"/>
          </a:xfrm>
          <a:prstGeom prst="rect">
            <a:avLst/>
          </a:prstGeom>
          <a:solidFill>
            <a:srgbClr val="A27D21"/>
          </a:solidFill>
          <a:ln>
            <a:solidFill>
              <a:srgbClr val="A27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EBE77B6-E16B-14D8-9BDB-6232FC750B93}"/>
              </a:ext>
            </a:extLst>
          </p:cNvPr>
          <p:cNvSpPr txBox="1"/>
          <p:nvPr/>
        </p:nvSpPr>
        <p:spPr>
          <a:xfrm>
            <a:off x="4720632" y="5874135"/>
            <a:ext cx="13031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Baseline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53C01F6-4464-4090-B779-0A6269A86FA7}"/>
              </a:ext>
            </a:extLst>
          </p:cNvPr>
          <p:cNvSpPr txBox="1"/>
          <p:nvPr/>
        </p:nvSpPr>
        <p:spPr>
          <a:xfrm>
            <a:off x="4715439" y="6160246"/>
            <a:ext cx="13031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Recovery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7717952-B5EB-5FD0-C421-4E6BFA3B3768}"/>
              </a:ext>
            </a:extLst>
          </p:cNvPr>
          <p:cNvSpPr txBox="1"/>
          <p:nvPr/>
        </p:nvSpPr>
        <p:spPr>
          <a:xfrm>
            <a:off x="4720632" y="5084064"/>
            <a:ext cx="13031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Baseline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006133F-3DFE-52F8-FC7B-38E466312A79}"/>
              </a:ext>
            </a:extLst>
          </p:cNvPr>
          <p:cNvSpPr txBox="1"/>
          <p:nvPr/>
        </p:nvSpPr>
        <p:spPr>
          <a:xfrm>
            <a:off x="4715439" y="5370175"/>
            <a:ext cx="13031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Recovery</a:t>
            </a:r>
          </a:p>
        </p:txBody>
      </p:sp>
      <p:pic>
        <p:nvPicPr>
          <p:cNvPr id="18" name="Picture 17" descr="Chart&#10;&#10;Description automatically generated">
            <a:extLst>
              <a:ext uri="{FF2B5EF4-FFF2-40B4-BE49-F238E27FC236}">
                <a16:creationId xmlns:a16="http://schemas.microsoft.com/office/drawing/2014/main" id="{9D8BB335-DB04-AA1D-472F-B029A2E917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932" y="1675922"/>
            <a:ext cx="1472279" cy="340814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2B01CBD-6821-4F34-CADC-038147A7B9C6}"/>
              </a:ext>
            </a:extLst>
          </p:cNvPr>
          <p:cNvSpPr txBox="1"/>
          <p:nvPr/>
        </p:nvSpPr>
        <p:spPr>
          <a:xfrm>
            <a:off x="1083555" y="2242860"/>
            <a:ext cx="9440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P=.018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37BFB1C-3B98-EB38-4D5F-87209EACE9C3}"/>
              </a:ext>
            </a:extLst>
          </p:cNvPr>
          <p:cNvSpPr txBox="1"/>
          <p:nvPr/>
        </p:nvSpPr>
        <p:spPr>
          <a:xfrm>
            <a:off x="536808" y="1408176"/>
            <a:ext cx="2350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Baseline NREM  %</a:t>
            </a:r>
          </a:p>
        </p:txBody>
      </p:sp>
      <p:pic>
        <p:nvPicPr>
          <p:cNvPr id="22" name="Picture 21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B04049BC-F497-6B14-F597-A234ACF05E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1227" y="1264049"/>
            <a:ext cx="4837458" cy="1026917"/>
          </a:xfrm>
          <a:prstGeom prst="rect">
            <a:avLst/>
          </a:prstGeom>
        </p:spPr>
      </p:pic>
      <p:pic>
        <p:nvPicPr>
          <p:cNvPr id="24" name="Picture 2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64190273-5284-2C6A-08C9-90C90215950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5600" y="4055497"/>
            <a:ext cx="5246400" cy="1023076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31912F7C-E25D-D66D-337E-B97765265EE5}"/>
              </a:ext>
            </a:extLst>
          </p:cNvPr>
          <p:cNvSpPr txBox="1"/>
          <p:nvPr/>
        </p:nvSpPr>
        <p:spPr>
          <a:xfrm>
            <a:off x="8951976" y="896112"/>
            <a:ext cx="2212848" cy="3679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Mixed ANOVA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9AC6149-6002-1B09-6DB4-4B8CCCBFC94E}"/>
              </a:ext>
            </a:extLst>
          </p:cNvPr>
          <p:cNvSpPr txBox="1"/>
          <p:nvPr/>
        </p:nvSpPr>
        <p:spPr>
          <a:xfrm>
            <a:off x="8595360" y="3686165"/>
            <a:ext cx="2505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Pairwise Comparisons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EE49BEA-93B4-4C86-876A-112685966F3D}"/>
              </a:ext>
            </a:extLst>
          </p:cNvPr>
          <p:cNvSpPr txBox="1"/>
          <p:nvPr/>
        </p:nvSpPr>
        <p:spPr>
          <a:xfrm>
            <a:off x="7479791" y="2289525"/>
            <a:ext cx="42153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Significant main effect of sleep condition, no interaction effect</a:t>
            </a:r>
          </a:p>
        </p:txBody>
      </p:sp>
    </p:spTree>
    <p:extLst>
      <p:ext uri="{BB962C8B-B14F-4D97-AF65-F5344CB8AC3E}">
        <p14:creationId xmlns:p14="http://schemas.microsoft.com/office/powerpoint/2010/main" val="17968960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8F13D3-FFE1-536D-CE23-016E79D02C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992" y="227965"/>
            <a:ext cx="10515600" cy="851027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NREM </a:t>
            </a:r>
            <a:r>
              <a:rPr lang="en-US" sz="3600" dirty="0" err="1"/>
              <a:t>Percents</a:t>
            </a:r>
            <a:r>
              <a:rPr lang="en-US" sz="3600" dirty="0"/>
              <a:t> Mixed ANOVA and Pairwise Comparisons</a:t>
            </a: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FCE6205D-7B7C-37C0-A338-5C5A5C92E1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8947" y="1408176"/>
            <a:ext cx="1846492" cy="3675888"/>
          </a:xfrm>
          <a:prstGeom prst="rect">
            <a:avLst/>
          </a:prstGeom>
        </p:spPr>
      </p:pic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9C7F7079-A6E4-557C-0F99-E8E6ACF658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3844" y="1408176"/>
            <a:ext cx="1846492" cy="367588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64A6C93-DFA9-21B3-BA63-F264276D9299}"/>
              </a:ext>
            </a:extLst>
          </p:cNvPr>
          <p:cNvSpPr/>
          <p:nvPr/>
        </p:nvSpPr>
        <p:spPr>
          <a:xfrm>
            <a:off x="4166905" y="5175616"/>
            <a:ext cx="548534" cy="179085"/>
          </a:xfrm>
          <a:prstGeom prst="rect">
            <a:avLst/>
          </a:prstGeom>
          <a:solidFill>
            <a:srgbClr val="0C580C"/>
          </a:solidFill>
          <a:ln>
            <a:solidFill>
              <a:srgbClr val="0C58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E68AEAB-25FF-C118-88D1-619D866BCEFC}"/>
              </a:ext>
            </a:extLst>
          </p:cNvPr>
          <p:cNvSpPr/>
          <p:nvPr/>
        </p:nvSpPr>
        <p:spPr>
          <a:xfrm>
            <a:off x="4166905" y="5469914"/>
            <a:ext cx="548534" cy="179085"/>
          </a:xfrm>
          <a:prstGeom prst="rect">
            <a:avLst/>
          </a:prstGeom>
          <a:solidFill>
            <a:srgbClr val="45BA45"/>
          </a:solidFill>
          <a:ln>
            <a:solidFill>
              <a:srgbClr val="45BA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0230FB3-4B96-6458-EA4E-67DD59E86AE4}"/>
              </a:ext>
            </a:extLst>
          </p:cNvPr>
          <p:cNvSpPr/>
          <p:nvPr/>
        </p:nvSpPr>
        <p:spPr>
          <a:xfrm>
            <a:off x="4172098" y="5969259"/>
            <a:ext cx="548534" cy="179085"/>
          </a:xfrm>
          <a:prstGeom prst="rect">
            <a:avLst/>
          </a:prstGeom>
          <a:solidFill>
            <a:srgbClr val="C39B37"/>
          </a:solidFill>
          <a:ln>
            <a:solidFill>
              <a:srgbClr val="C39B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E2C0A0F-A8F1-74DD-5C73-B2207B7589E1}"/>
              </a:ext>
            </a:extLst>
          </p:cNvPr>
          <p:cNvSpPr/>
          <p:nvPr/>
        </p:nvSpPr>
        <p:spPr>
          <a:xfrm>
            <a:off x="4172098" y="6260882"/>
            <a:ext cx="548534" cy="179085"/>
          </a:xfrm>
          <a:prstGeom prst="rect">
            <a:avLst/>
          </a:prstGeom>
          <a:solidFill>
            <a:srgbClr val="A27D21"/>
          </a:solidFill>
          <a:ln>
            <a:solidFill>
              <a:srgbClr val="A27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EBE77B6-E16B-14D8-9BDB-6232FC750B93}"/>
              </a:ext>
            </a:extLst>
          </p:cNvPr>
          <p:cNvSpPr txBox="1"/>
          <p:nvPr/>
        </p:nvSpPr>
        <p:spPr>
          <a:xfrm>
            <a:off x="4720632" y="5874135"/>
            <a:ext cx="13031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Baseline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53C01F6-4464-4090-B779-0A6269A86FA7}"/>
              </a:ext>
            </a:extLst>
          </p:cNvPr>
          <p:cNvSpPr txBox="1"/>
          <p:nvPr/>
        </p:nvSpPr>
        <p:spPr>
          <a:xfrm>
            <a:off x="4715439" y="6160246"/>
            <a:ext cx="13031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Recovery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7717952-B5EB-5FD0-C421-4E6BFA3B3768}"/>
              </a:ext>
            </a:extLst>
          </p:cNvPr>
          <p:cNvSpPr txBox="1"/>
          <p:nvPr/>
        </p:nvSpPr>
        <p:spPr>
          <a:xfrm>
            <a:off x="4720632" y="5084064"/>
            <a:ext cx="13031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Baseline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006133F-3DFE-52F8-FC7B-38E466312A79}"/>
              </a:ext>
            </a:extLst>
          </p:cNvPr>
          <p:cNvSpPr txBox="1"/>
          <p:nvPr/>
        </p:nvSpPr>
        <p:spPr>
          <a:xfrm>
            <a:off x="4715439" y="5370175"/>
            <a:ext cx="13031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Recovery</a:t>
            </a:r>
          </a:p>
        </p:txBody>
      </p:sp>
      <p:pic>
        <p:nvPicPr>
          <p:cNvPr id="18" name="Picture 17" descr="Chart&#10;&#10;Description automatically generated">
            <a:extLst>
              <a:ext uri="{FF2B5EF4-FFF2-40B4-BE49-F238E27FC236}">
                <a16:creationId xmlns:a16="http://schemas.microsoft.com/office/drawing/2014/main" id="{9D8BB335-DB04-AA1D-472F-B029A2E917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932" y="1675922"/>
            <a:ext cx="1472279" cy="340814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2B01CBD-6821-4F34-CADC-038147A7B9C6}"/>
              </a:ext>
            </a:extLst>
          </p:cNvPr>
          <p:cNvSpPr txBox="1"/>
          <p:nvPr/>
        </p:nvSpPr>
        <p:spPr>
          <a:xfrm>
            <a:off x="1083555" y="2242860"/>
            <a:ext cx="9440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P=.018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37BFB1C-3B98-EB38-4D5F-87209EACE9C3}"/>
              </a:ext>
            </a:extLst>
          </p:cNvPr>
          <p:cNvSpPr txBox="1"/>
          <p:nvPr/>
        </p:nvSpPr>
        <p:spPr>
          <a:xfrm>
            <a:off x="536808" y="1408176"/>
            <a:ext cx="2350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Baseline NREM  %</a:t>
            </a:r>
          </a:p>
        </p:txBody>
      </p:sp>
      <p:pic>
        <p:nvPicPr>
          <p:cNvPr id="22" name="Picture 21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B04049BC-F497-6B14-F597-A234ACF05E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1227" y="1264049"/>
            <a:ext cx="4837458" cy="1026917"/>
          </a:xfrm>
          <a:prstGeom prst="rect">
            <a:avLst/>
          </a:prstGeom>
        </p:spPr>
      </p:pic>
      <p:pic>
        <p:nvPicPr>
          <p:cNvPr id="24" name="Picture 2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64190273-5284-2C6A-08C9-90C90215950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5600" y="4055497"/>
            <a:ext cx="5246400" cy="1023076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31912F7C-E25D-D66D-337E-B97765265EE5}"/>
              </a:ext>
            </a:extLst>
          </p:cNvPr>
          <p:cNvSpPr txBox="1"/>
          <p:nvPr/>
        </p:nvSpPr>
        <p:spPr>
          <a:xfrm>
            <a:off x="8951976" y="896112"/>
            <a:ext cx="2212848" cy="3679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Mixed ANOVA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9AC6149-6002-1B09-6DB4-4B8CCCBFC94E}"/>
              </a:ext>
            </a:extLst>
          </p:cNvPr>
          <p:cNvSpPr txBox="1"/>
          <p:nvPr/>
        </p:nvSpPr>
        <p:spPr>
          <a:xfrm>
            <a:off x="8595360" y="3686165"/>
            <a:ext cx="2505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Pairwise Comparisons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EE49BEA-93B4-4C86-876A-112685966F3D}"/>
              </a:ext>
            </a:extLst>
          </p:cNvPr>
          <p:cNvSpPr txBox="1"/>
          <p:nvPr/>
        </p:nvSpPr>
        <p:spPr>
          <a:xfrm>
            <a:off x="7479791" y="2289525"/>
            <a:ext cx="42153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Significant main effect of sleep condition, no interaction effect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BE4996D-2BEA-7344-8A42-889319FB6C63}"/>
              </a:ext>
            </a:extLst>
          </p:cNvPr>
          <p:cNvSpPr/>
          <p:nvPr/>
        </p:nvSpPr>
        <p:spPr>
          <a:xfrm>
            <a:off x="131071" y="2332000"/>
            <a:ext cx="11954398" cy="1722623"/>
          </a:xfrm>
          <a:prstGeom prst="rect">
            <a:avLst/>
          </a:prstGeom>
          <a:solidFill>
            <a:srgbClr val="FFC0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20B159-8A21-E2A6-4A58-147680F85E68}"/>
              </a:ext>
            </a:extLst>
          </p:cNvPr>
          <p:cNvSpPr txBox="1"/>
          <p:nvPr/>
        </p:nvSpPr>
        <p:spPr>
          <a:xfrm>
            <a:off x="237093" y="2468445"/>
            <a:ext cx="1218276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Looking like most relevant metrics of sleep homeostasis in the immediate 6 hours post sleep deprivation are not different. Hypothesis that microglia depletion</a:t>
            </a:r>
          </a:p>
          <a:p>
            <a:r>
              <a:rPr lang="en-US" sz="2800" dirty="0"/>
              <a:t>affects sleep homeostasis is unsupported / cannot reject Null Hypothesis.</a:t>
            </a:r>
          </a:p>
        </p:txBody>
      </p:sp>
    </p:spTree>
    <p:extLst>
      <p:ext uri="{BB962C8B-B14F-4D97-AF65-F5344CB8AC3E}">
        <p14:creationId xmlns:p14="http://schemas.microsoft.com/office/powerpoint/2010/main" val="7324438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C2FA48-1830-7B31-47E8-416585F9AB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1040" y="365125"/>
            <a:ext cx="10515600" cy="993902"/>
          </a:xfrm>
        </p:spPr>
        <p:txBody>
          <a:bodyPr>
            <a:normAutofit fontScale="90000"/>
          </a:bodyPr>
          <a:lstStyle/>
          <a:p>
            <a:r>
              <a:rPr lang="en-US" dirty="0"/>
              <a:t>Future Directions: </a:t>
            </a:r>
            <a:r>
              <a:rPr lang="en-US" b="1" dirty="0"/>
              <a:t>18 hour </a:t>
            </a:r>
            <a:r>
              <a:rPr lang="en-US" dirty="0"/>
              <a:t>recordings and comparison of sleep metrics during </a:t>
            </a:r>
            <a:r>
              <a:rPr lang="en-US" b="1" dirty="0"/>
              <a:t>Dark Phase</a:t>
            </a:r>
          </a:p>
        </p:txBody>
      </p:sp>
      <p:pic>
        <p:nvPicPr>
          <p:cNvPr id="5" name="Picture 4" descr="Chart, surface chart&#10;&#10;Description automatically generated">
            <a:extLst>
              <a:ext uri="{FF2B5EF4-FFF2-40B4-BE49-F238E27FC236}">
                <a16:creationId xmlns:a16="http://schemas.microsoft.com/office/drawing/2014/main" id="{5137781F-0B96-41D4-F722-6D5B2F0E4E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0976" y="1359027"/>
            <a:ext cx="9535728" cy="49665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BDA4AFD-7AA7-1776-4D92-222B7E5477B5}"/>
              </a:ext>
            </a:extLst>
          </p:cNvPr>
          <p:cNvSpPr txBox="1"/>
          <p:nvPr/>
        </p:nvSpPr>
        <p:spPr>
          <a:xfrm>
            <a:off x="3858768" y="6459140"/>
            <a:ext cx="4855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 mice per condition (12 18 hour recordings)</a:t>
            </a:r>
          </a:p>
        </p:txBody>
      </p:sp>
    </p:spTree>
    <p:extLst>
      <p:ext uri="{BB962C8B-B14F-4D97-AF65-F5344CB8AC3E}">
        <p14:creationId xmlns:p14="http://schemas.microsoft.com/office/powerpoint/2010/main" val="35500113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DDC71A13-38BD-5126-1CE7-9D51E6FDB1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859686"/>
            <a:ext cx="11521440" cy="600075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B445A3E-1606-B0C3-A049-6CC9F7706B9C}"/>
              </a:ext>
            </a:extLst>
          </p:cNvPr>
          <p:cNvSpPr txBox="1"/>
          <p:nvPr/>
        </p:nvSpPr>
        <p:spPr>
          <a:xfrm>
            <a:off x="356616" y="50598"/>
            <a:ext cx="74416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First 6 hours of Dark Period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0F69D9F-DE6F-AA44-DFD6-8BDC04DF5C38}"/>
              </a:ext>
            </a:extLst>
          </p:cNvPr>
          <p:cNvSpPr/>
          <p:nvPr/>
        </p:nvSpPr>
        <p:spPr>
          <a:xfrm>
            <a:off x="5897880" y="946497"/>
            <a:ext cx="640080" cy="2796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44FB7A5-B1B3-FB13-3FC1-2B14528B1779}"/>
              </a:ext>
            </a:extLst>
          </p:cNvPr>
          <p:cNvSpPr txBox="1"/>
          <p:nvPr/>
        </p:nvSpPr>
        <p:spPr>
          <a:xfrm>
            <a:off x="5696712" y="685691"/>
            <a:ext cx="2249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Percent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F5A6B0B-E3D0-9475-03D9-B6200142A3B5}"/>
              </a:ext>
            </a:extLst>
          </p:cNvPr>
          <p:cNvSpPr txBox="1"/>
          <p:nvPr/>
        </p:nvSpPr>
        <p:spPr>
          <a:xfrm>
            <a:off x="2637950" y="1313164"/>
            <a:ext cx="1856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F238701-B623-F17A-53CD-FCE9A416C68D}"/>
              </a:ext>
            </a:extLst>
          </p:cNvPr>
          <p:cNvSpPr txBox="1"/>
          <p:nvPr/>
        </p:nvSpPr>
        <p:spPr>
          <a:xfrm>
            <a:off x="8811809" y="1313164"/>
            <a:ext cx="1856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Wake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766BC5A-CF5A-CC48-6BD9-AF7D34A361FD}"/>
              </a:ext>
            </a:extLst>
          </p:cNvPr>
          <p:cNvSpPr txBox="1"/>
          <p:nvPr/>
        </p:nvSpPr>
        <p:spPr>
          <a:xfrm>
            <a:off x="6007608" y="1313164"/>
            <a:ext cx="1856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NREM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83CA0B3-B6B7-FEA5-37A6-95A4BCEAF749}"/>
              </a:ext>
            </a:extLst>
          </p:cNvPr>
          <p:cNvSpPr/>
          <p:nvPr/>
        </p:nvSpPr>
        <p:spPr>
          <a:xfrm>
            <a:off x="1963733" y="2007371"/>
            <a:ext cx="548534" cy="179085"/>
          </a:xfrm>
          <a:prstGeom prst="rect">
            <a:avLst/>
          </a:prstGeom>
          <a:solidFill>
            <a:srgbClr val="0C580C"/>
          </a:solidFill>
          <a:ln>
            <a:solidFill>
              <a:srgbClr val="0C58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AC504A0-0C83-4D14-2ECE-A2F2C52334E0}"/>
              </a:ext>
            </a:extLst>
          </p:cNvPr>
          <p:cNvSpPr/>
          <p:nvPr/>
        </p:nvSpPr>
        <p:spPr>
          <a:xfrm>
            <a:off x="1963733" y="2301669"/>
            <a:ext cx="548534" cy="179085"/>
          </a:xfrm>
          <a:prstGeom prst="rect">
            <a:avLst/>
          </a:prstGeom>
          <a:solidFill>
            <a:srgbClr val="45BA45"/>
          </a:solidFill>
          <a:ln>
            <a:solidFill>
              <a:srgbClr val="45BA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C7636EA-CA22-B395-B174-4B643CDEA3C3}"/>
              </a:ext>
            </a:extLst>
          </p:cNvPr>
          <p:cNvSpPr/>
          <p:nvPr/>
        </p:nvSpPr>
        <p:spPr>
          <a:xfrm>
            <a:off x="1968926" y="2801014"/>
            <a:ext cx="548534" cy="179085"/>
          </a:xfrm>
          <a:prstGeom prst="rect">
            <a:avLst/>
          </a:prstGeom>
          <a:solidFill>
            <a:srgbClr val="C39B37"/>
          </a:solidFill>
          <a:ln>
            <a:solidFill>
              <a:srgbClr val="C39B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B844E7C-3570-5057-DC63-2BC20C44EA1F}"/>
              </a:ext>
            </a:extLst>
          </p:cNvPr>
          <p:cNvSpPr/>
          <p:nvPr/>
        </p:nvSpPr>
        <p:spPr>
          <a:xfrm>
            <a:off x="1968926" y="3092637"/>
            <a:ext cx="548534" cy="179085"/>
          </a:xfrm>
          <a:prstGeom prst="rect">
            <a:avLst/>
          </a:prstGeom>
          <a:solidFill>
            <a:srgbClr val="A27D21"/>
          </a:solidFill>
          <a:ln>
            <a:solidFill>
              <a:srgbClr val="A27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B92B3A0-DED8-3248-E4FF-AC67DC0257F0}"/>
              </a:ext>
            </a:extLst>
          </p:cNvPr>
          <p:cNvSpPr txBox="1"/>
          <p:nvPr/>
        </p:nvSpPr>
        <p:spPr>
          <a:xfrm>
            <a:off x="2517460" y="2705890"/>
            <a:ext cx="13031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Baseline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246D97C-C720-6A80-61E7-3B3984931457}"/>
              </a:ext>
            </a:extLst>
          </p:cNvPr>
          <p:cNvSpPr txBox="1"/>
          <p:nvPr/>
        </p:nvSpPr>
        <p:spPr>
          <a:xfrm>
            <a:off x="2512267" y="2992001"/>
            <a:ext cx="13031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Recovery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B722366-2522-5F81-FC9B-E49DBD2C4311}"/>
              </a:ext>
            </a:extLst>
          </p:cNvPr>
          <p:cNvSpPr txBox="1"/>
          <p:nvPr/>
        </p:nvSpPr>
        <p:spPr>
          <a:xfrm>
            <a:off x="2517460" y="1915819"/>
            <a:ext cx="13031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Baseline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922F2CE-04E6-D9BD-10FB-5A979561ACA2}"/>
              </a:ext>
            </a:extLst>
          </p:cNvPr>
          <p:cNvSpPr txBox="1"/>
          <p:nvPr/>
        </p:nvSpPr>
        <p:spPr>
          <a:xfrm>
            <a:off x="2512267" y="2201930"/>
            <a:ext cx="13031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Recovery</a:t>
            </a:r>
          </a:p>
        </p:txBody>
      </p:sp>
    </p:spTree>
    <p:extLst>
      <p:ext uri="{BB962C8B-B14F-4D97-AF65-F5344CB8AC3E}">
        <p14:creationId xmlns:p14="http://schemas.microsoft.com/office/powerpoint/2010/main" val="33817774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172543D0-BDF7-25D0-E5D9-347902B44A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616" y="783395"/>
            <a:ext cx="11649456" cy="606742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B445A3E-1606-B0C3-A049-6CC9F7706B9C}"/>
              </a:ext>
            </a:extLst>
          </p:cNvPr>
          <p:cNvSpPr txBox="1"/>
          <p:nvPr/>
        </p:nvSpPr>
        <p:spPr>
          <a:xfrm>
            <a:off x="356616" y="50598"/>
            <a:ext cx="74416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Last 6 hours of Dark Period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0F69D9F-DE6F-AA44-DFD6-8BDC04DF5C38}"/>
              </a:ext>
            </a:extLst>
          </p:cNvPr>
          <p:cNvSpPr/>
          <p:nvPr/>
        </p:nvSpPr>
        <p:spPr>
          <a:xfrm>
            <a:off x="5843120" y="801181"/>
            <a:ext cx="640080" cy="2796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44FB7A5-B1B3-FB13-3FC1-2B14528B1779}"/>
              </a:ext>
            </a:extLst>
          </p:cNvPr>
          <p:cNvSpPr txBox="1"/>
          <p:nvPr/>
        </p:nvSpPr>
        <p:spPr>
          <a:xfrm>
            <a:off x="5696712" y="685691"/>
            <a:ext cx="2249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Percent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F5A6B0B-E3D0-9475-03D9-B6200142A3B5}"/>
              </a:ext>
            </a:extLst>
          </p:cNvPr>
          <p:cNvSpPr txBox="1"/>
          <p:nvPr/>
        </p:nvSpPr>
        <p:spPr>
          <a:xfrm>
            <a:off x="2637950" y="1313164"/>
            <a:ext cx="1856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F238701-B623-F17A-53CD-FCE9A416C68D}"/>
              </a:ext>
            </a:extLst>
          </p:cNvPr>
          <p:cNvSpPr txBox="1"/>
          <p:nvPr/>
        </p:nvSpPr>
        <p:spPr>
          <a:xfrm>
            <a:off x="8811809" y="1313164"/>
            <a:ext cx="1856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Wake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766BC5A-CF5A-CC48-6BD9-AF7D34A361FD}"/>
              </a:ext>
            </a:extLst>
          </p:cNvPr>
          <p:cNvSpPr txBox="1"/>
          <p:nvPr/>
        </p:nvSpPr>
        <p:spPr>
          <a:xfrm>
            <a:off x="6007608" y="1313164"/>
            <a:ext cx="1856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NREM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83CA0B3-B6B7-FEA5-37A6-95A4BCEAF749}"/>
              </a:ext>
            </a:extLst>
          </p:cNvPr>
          <p:cNvSpPr/>
          <p:nvPr/>
        </p:nvSpPr>
        <p:spPr>
          <a:xfrm>
            <a:off x="1963733" y="2007371"/>
            <a:ext cx="548534" cy="179085"/>
          </a:xfrm>
          <a:prstGeom prst="rect">
            <a:avLst/>
          </a:prstGeom>
          <a:solidFill>
            <a:srgbClr val="0C580C"/>
          </a:solidFill>
          <a:ln>
            <a:solidFill>
              <a:srgbClr val="0C58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AC504A0-0C83-4D14-2ECE-A2F2C52334E0}"/>
              </a:ext>
            </a:extLst>
          </p:cNvPr>
          <p:cNvSpPr/>
          <p:nvPr/>
        </p:nvSpPr>
        <p:spPr>
          <a:xfrm>
            <a:off x="1963733" y="2301669"/>
            <a:ext cx="548534" cy="179085"/>
          </a:xfrm>
          <a:prstGeom prst="rect">
            <a:avLst/>
          </a:prstGeom>
          <a:solidFill>
            <a:srgbClr val="45BA45"/>
          </a:solidFill>
          <a:ln>
            <a:solidFill>
              <a:srgbClr val="45BA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C7636EA-CA22-B395-B174-4B643CDEA3C3}"/>
              </a:ext>
            </a:extLst>
          </p:cNvPr>
          <p:cNvSpPr/>
          <p:nvPr/>
        </p:nvSpPr>
        <p:spPr>
          <a:xfrm>
            <a:off x="1968926" y="2801014"/>
            <a:ext cx="548534" cy="179085"/>
          </a:xfrm>
          <a:prstGeom prst="rect">
            <a:avLst/>
          </a:prstGeom>
          <a:solidFill>
            <a:srgbClr val="C39B37"/>
          </a:solidFill>
          <a:ln>
            <a:solidFill>
              <a:srgbClr val="C39B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B844E7C-3570-5057-DC63-2BC20C44EA1F}"/>
              </a:ext>
            </a:extLst>
          </p:cNvPr>
          <p:cNvSpPr/>
          <p:nvPr/>
        </p:nvSpPr>
        <p:spPr>
          <a:xfrm>
            <a:off x="1968926" y="3092637"/>
            <a:ext cx="548534" cy="179085"/>
          </a:xfrm>
          <a:prstGeom prst="rect">
            <a:avLst/>
          </a:prstGeom>
          <a:solidFill>
            <a:srgbClr val="A27D21"/>
          </a:solidFill>
          <a:ln>
            <a:solidFill>
              <a:srgbClr val="A27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B92B3A0-DED8-3248-E4FF-AC67DC0257F0}"/>
              </a:ext>
            </a:extLst>
          </p:cNvPr>
          <p:cNvSpPr txBox="1"/>
          <p:nvPr/>
        </p:nvSpPr>
        <p:spPr>
          <a:xfrm>
            <a:off x="2517460" y="2705890"/>
            <a:ext cx="13031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Baseline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246D97C-C720-6A80-61E7-3B3984931457}"/>
              </a:ext>
            </a:extLst>
          </p:cNvPr>
          <p:cNvSpPr txBox="1"/>
          <p:nvPr/>
        </p:nvSpPr>
        <p:spPr>
          <a:xfrm>
            <a:off x="2512267" y="2992001"/>
            <a:ext cx="13031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Recovery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B722366-2522-5F81-FC9B-E49DBD2C4311}"/>
              </a:ext>
            </a:extLst>
          </p:cNvPr>
          <p:cNvSpPr txBox="1"/>
          <p:nvPr/>
        </p:nvSpPr>
        <p:spPr>
          <a:xfrm>
            <a:off x="2517460" y="1915819"/>
            <a:ext cx="13031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Baseline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922F2CE-04E6-D9BD-10FB-5A979561ACA2}"/>
              </a:ext>
            </a:extLst>
          </p:cNvPr>
          <p:cNvSpPr txBox="1"/>
          <p:nvPr/>
        </p:nvSpPr>
        <p:spPr>
          <a:xfrm>
            <a:off x="2512267" y="2201930"/>
            <a:ext cx="13031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Recovery</a:t>
            </a:r>
          </a:p>
        </p:txBody>
      </p:sp>
    </p:spTree>
    <p:extLst>
      <p:ext uri="{BB962C8B-B14F-4D97-AF65-F5344CB8AC3E}">
        <p14:creationId xmlns:p14="http://schemas.microsoft.com/office/powerpoint/2010/main" val="24093976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411616B9-E68B-B54C-92B8-4D2D02BACE6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2870" y="1922713"/>
            <a:ext cx="9190762" cy="275722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FE178FA-081D-E91F-16E6-0FBD02DE6ADE}"/>
              </a:ext>
            </a:extLst>
          </p:cNvPr>
          <p:cNvSpPr/>
          <p:nvPr/>
        </p:nvSpPr>
        <p:spPr>
          <a:xfrm rot="21313020">
            <a:off x="8305886" y="2003691"/>
            <a:ext cx="4046336" cy="212354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35D2F24-6CF6-91F2-3276-A8929B464E6D}"/>
              </a:ext>
            </a:extLst>
          </p:cNvPr>
          <p:cNvSpPr/>
          <p:nvPr/>
        </p:nvSpPr>
        <p:spPr>
          <a:xfrm>
            <a:off x="9960746" y="1782452"/>
            <a:ext cx="417251" cy="13255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8C441C8-CF81-3B5E-858E-1215D5E31F15}"/>
              </a:ext>
            </a:extLst>
          </p:cNvPr>
          <p:cNvSpPr/>
          <p:nvPr/>
        </p:nvSpPr>
        <p:spPr>
          <a:xfrm>
            <a:off x="9707732" y="1634356"/>
            <a:ext cx="417251" cy="13255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11973B8-769C-2A26-91C1-8E62437D9E7B}"/>
              </a:ext>
            </a:extLst>
          </p:cNvPr>
          <p:cNvSpPr/>
          <p:nvPr/>
        </p:nvSpPr>
        <p:spPr>
          <a:xfrm>
            <a:off x="2136560" y="5855157"/>
            <a:ext cx="2361460" cy="19530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81039F3-6C33-7B89-6C15-066D6CB5D68E}"/>
              </a:ext>
            </a:extLst>
          </p:cNvPr>
          <p:cNvSpPr/>
          <p:nvPr/>
        </p:nvSpPr>
        <p:spPr>
          <a:xfrm>
            <a:off x="4498020" y="5855157"/>
            <a:ext cx="2361460" cy="195309"/>
          </a:xfrm>
          <a:prstGeom prst="rect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F88C87-4268-D1E8-8931-1A12AE80217C}"/>
              </a:ext>
            </a:extLst>
          </p:cNvPr>
          <p:cNvSpPr/>
          <p:nvPr/>
        </p:nvSpPr>
        <p:spPr>
          <a:xfrm>
            <a:off x="6859480" y="5855157"/>
            <a:ext cx="2361460" cy="19530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80F837B-FC76-1782-EFC5-5B58404C21CE}"/>
              </a:ext>
            </a:extLst>
          </p:cNvPr>
          <p:cNvSpPr/>
          <p:nvPr/>
        </p:nvSpPr>
        <p:spPr>
          <a:xfrm>
            <a:off x="9220940" y="5855157"/>
            <a:ext cx="2361460" cy="195309"/>
          </a:xfrm>
          <a:prstGeom prst="rect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3CAA012-D796-0121-2E29-C129BD08F775}"/>
              </a:ext>
            </a:extLst>
          </p:cNvPr>
          <p:cNvSpPr txBox="1"/>
          <p:nvPr/>
        </p:nvSpPr>
        <p:spPr>
          <a:xfrm>
            <a:off x="1997476" y="6100086"/>
            <a:ext cx="603682" cy="372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330A083-3E93-3825-76DA-56C65463BB01}"/>
              </a:ext>
            </a:extLst>
          </p:cNvPr>
          <p:cNvSpPr txBox="1"/>
          <p:nvPr/>
        </p:nvSpPr>
        <p:spPr>
          <a:xfrm>
            <a:off x="4298272" y="6100085"/>
            <a:ext cx="603682" cy="372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5207BFE-6F46-D2C4-DC14-738C7440C85F}"/>
              </a:ext>
            </a:extLst>
          </p:cNvPr>
          <p:cNvSpPr txBox="1"/>
          <p:nvPr/>
        </p:nvSpPr>
        <p:spPr>
          <a:xfrm>
            <a:off x="6678967" y="6100085"/>
            <a:ext cx="603682" cy="372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24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8EB12C6-6B94-F3E7-8AB7-A69983805A7C}"/>
              </a:ext>
            </a:extLst>
          </p:cNvPr>
          <p:cNvSpPr/>
          <p:nvPr/>
        </p:nvSpPr>
        <p:spPr>
          <a:xfrm>
            <a:off x="5412420" y="1922713"/>
            <a:ext cx="2902258" cy="2459472"/>
          </a:xfrm>
          <a:prstGeom prst="rect">
            <a:avLst/>
          </a:prstGeom>
          <a:noFill/>
          <a:ln w="571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C5823E8-54FA-38B2-8CEC-E3E221707934}"/>
              </a:ext>
            </a:extLst>
          </p:cNvPr>
          <p:cNvCxnSpPr>
            <a:cxnSpLocks/>
          </p:cNvCxnSpPr>
          <p:nvPr/>
        </p:nvCxnSpPr>
        <p:spPr>
          <a:xfrm flipH="1">
            <a:off x="2136560" y="4389196"/>
            <a:ext cx="3275860" cy="1416344"/>
          </a:xfrm>
          <a:prstGeom prst="line">
            <a:avLst/>
          </a:prstGeom>
          <a:ln w="571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F632C84-A26A-2C82-42C6-C26DD129BC02}"/>
              </a:ext>
            </a:extLst>
          </p:cNvPr>
          <p:cNvCxnSpPr>
            <a:cxnSpLocks/>
          </p:cNvCxnSpPr>
          <p:nvPr/>
        </p:nvCxnSpPr>
        <p:spPr>
          <a:xfrm>
            <a:off x="8314678" y="4389196"/>
            <a:ext cx="3267722" cy="1416344"/>
          </a:xfrm>
          <a:prstGeom prst="line">
            <a:avLst/>
          </a:prstGeom>
          <a:ln w="571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F0098A18-B89E-F335-41B3-A586001FBBCA}"/>
              </a:ext>
            </a:extLst>
          </p:cNvPr>
          <p:cNvSpPr txBox="1"/>
          <p:nvPr/>
        </p:nvSpPr>
        <p:spPr>
          <a:xfrm>
            <a:off x="9059662" y="6100084"/>
            <a:ext cx="603682" cy="372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36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B0CDE64-C0AF-9C21-5C39-9E1AAE5671BF}"/>
              </a:ext>
            </a:extLst>
          </p:cNvPr>
          <p:cNvSpPr/>
          <p:nvPr/>
        </p:nvSpPr>
        <p:spPr>
          <a:xfrm>
            <a:off x="4251664" y="3640837"/>
            <a:ext cx="603682" cy="4027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D70DE23-B88C-ECBB-2388-08EEAAEBB9C5}"/>
              </a:ext>
            </a:extLst>
          </p:cNvPr>
          <p:cNvSpPr txBox="1"/>
          <p:nvPr/>
        </p:nvSpPr>
        <p:spPr>
          <a:xfrm>
            <a:off x="4180643" y="3624082"/>
            <a:ext cx="838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Day 1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EA0E7D0-9EF4-3FE7-720C-2F85442D95B1}"/>
              </a:ext>
            </a:extLst>
          </p:cNvPr>
          <p:cNvSpPr/>
          <p:nvPr/>
        </p:nvSpPr>
        <p:spPr>
          <a:xfrm>
            <a:off x="5566299" y="3640837"/>
            <a:ext cx="736847" cy="4027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31EB2FC-780E-6E29-1A2A-9FC51A395B7E}"/>
              </a:ext>
            </a:extLst>
          </p:cNvPr>
          <p:cNvSpPr txBox="1"/>
          <p:nvPr/>
        </p:nvSpPr>
        <p:spPr>
          <a:xfrm>
            <a:off x="5609361" y="3616612"/>
            <a:ext cx="779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Day 7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B6311BC-2F4D-7383-2DE8-5964420BE0A8}"/>
              </a:ext>
            </a:extLst>
          </p:cNvPr>
          <p:cNvSpPr/>
          <p:nvPr/>
        </p:nvSpPr>
        <p:spPr>
          <a:xfrm>
            <a:off x="6945451" y="3674292"/>
            <a:ext cx="938074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DB34077-2410-85E1-3E53-54FF6E8A12F9}"/>
              </a:ext>
            </a:extLst>
          </p:cNvPr>
          <p:cNvSpPr txBox="1"/>
          <p:nvPr/>
        </p:nvSpPr>
        <p:spPr>
          <a:xfrm>
            <a:off x="7049456" y="3624082"/>
            <a:ext cx="1053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Day 8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4085C6F-75AC-9BB4-5721-B02E62E68BDC}"/>
              </a:ext>
            </a:extLst>
          </p:cNvPr>
          <p:cNvSpPr/>
          <p:nvPr/>
        </p:nvSpPr>
        <p:spPr>
          <a:xfrm>
            <a:off x="8451542" y="3736755"/>
            <a:ext cx="1211802" cy="38820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D111975-5E12-BCD6-1FE9-2FEEEFE7E5E5}"/>
              </a:ext>
            </a:extLst>
          </p:cNvPr>
          <p:cNvSpPr txBox="1"/>
          <p:nvPr/>
        </p:nvSpPr>
        <p:spPr>
          <a:xfrm>
            <a:off x="2709540" y="5450275"/>
            <a:ext cx="29303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Post depletion baseline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25F109F-DE3B-C82B-D4D4-99F6588D0F92}"/>
              </a:ext>
            </a:extLst>
          </p:cNvPr>
          <p:cNvSpPr/>
          <p:nvPr/>
        </p:nvSpPr>
        <p:spPr>
          <a:xfrm>
            <a:off x="3275861" y="5855157"/>
            <a:ext cx="1222159" cy="195257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FAD0FD1-17F0-08F7-EAAB-39EE00FF99D3}"/>
              </a:ext>
            </a:extLst>
          </p:cNvPr>
          <p:cNvSpPr txBox="1"/>
          <p:nvPr/>
        </p:nvSpPr>
        <p:spPr>
          <a:xfrm>
            <a:off x="11360458" y="6100083"/>
            <a:ext cx="603682" cy="372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48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A73950D-AF0D-17FE-749D-6C4F6E5E66D8}"/>
              </a:ext>
            </a:extLst>
          </p:cNvPr>
          <p:cNvSpPr/>
          <p:nvPr/>
        </p:nvSpPr>
        <p:spPr>
          <a:xfrm>
            <a:off x="6865398" y="5855105"/>
            <a:ext cx="1174812" cy="195309"/>
          </a:xfrm>
          <a:prstGeom prst="rect">
            <a:avLst/>
          </a:prstGeom>
          <a:pattFill prst="wdUpDiag">
            <a:fgClr>
              <a:srgbClr val="FF0000"/>
            </a:fgClr>
            <a:bgClr>
              <a:schemeClr val="bg1"/>
            </a:bgClr>
          </a:patt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A9D9355-492F-E7AE-8FAF-E8C3E2E4EBC9}"/>
              </a:ext>
            </a:extLst>
          </p:cNvPr>
          <p:cNvSpPr txBox="1"/>
          <p:nvPr/>
        </p:nvSpPr>
        <p:spPr>
          <a:xfrm>
            <a:off x="3080921" y="6100083"/>
            <a:ext cx="603682" cy="372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4A47D9D-0F6B-14B8-B7F2-F221C75DDF8B}"/>
              </a:ext>
            </a:extLst>
          </p:cNvPr>
          <p:cNvSpPr txBox="1"/>
          <p:nvPr/>
        </p:nvSpPr>
        <p:spPr>
          <a:xfrm>
            <a:off x="7801099" y="6111362"/>
            <a:ext cx="603682" cy="372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30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46FC090-962D-C996-2D19-4227B54AB4B3}"/>
              </a:ext>
            </a:extLst>
          </p:cNvPr>
          <p:cNvSpPr txBox="1"/>
          <p:nvPr/>
        </p:nvSpPr>
        <p:spPr>
          <a:xfrm>
            <a:off x="7145783" y="5485617"/>
            <a:ext cx="1355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Dep.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5F6A092-9627-0CB2-A877-4CB6943B5C33}"/>
              </a:ext>
            </a:extLst>
          </p:cNvPr>
          <p:cNvSpPr txBox="1"/>
          <p:nvPr/>
        </p:nvSpPr>
        <p:spPr>
          <a:xfrm>
            <a:off x="8060109" y="5485617"/>
            <a:ext cx="1355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Recovery</a:t>
            </a:r>
          </a:p>
        </p:txBody>
      </p:sp>
      <p:pic>
        <p:nvPicPr>
          <p:cNvPr id="10" name="Picture 9" descr="A picture containing sliced&#10;&#10;Description automatically generated">
            <a:extLst>
              <a:ext uri="{FF2B5EF4-FFF2-40B4-BE49-F238E27FC236}">
                <a16:creationId xmlns:a16="http://schemas.microsoft.com/office/drawing/2014/main" id="{EDA75B9C-1A58-E389-C4A4-46BA402F06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86" y="2299433"/>
            <a:ext cx="2657068" cy="199280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B8D7453-424A-3FFE-DBBB-D21082747F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7515" y="2466864"/>
            <a:ext cx="3218449" cy="1118888"/>
          </a:xfrm>
          <a:prstGeom prst="rect">
            <a:avLst/>
          </a:prstGeom>
        </p:spPr>
      </p:pic>
      <p:sp>
        <p:nvSpPr>
          <p:cNvPr id="21" name="Oval 20">
            <a:extLst>
              <a:ext uri="{FF2B5EF4-FFF2-40B4-BE49-F238E27FC236}">
                <a16:creationId xmlns:a16="http://schemas.microsoft.com/office/drawing/2014/main" id="{0AFCAF64-40C1-B553-7BF0-3F011E305AFB}"/>
              </a:ext>
            </a:extLst>
          </p:cNvPr>
          <p:cNvSpPr/>
          <p:nvPr/>
        </p:nvSpPr>
        <p:spPr>
          <a:xfrm>
            <a:off x="7681162" y="5450275"/>
            <a:ext cx="1910662" cy="1168661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C9443EFA-9BC7-FB49-9A5F-661D2ACE4C10}"/>
              </a:ext>
            </a:extLst>
          </p:cNvPr>
          <p:cNvSpPr/>
          <p:nvPr/>
        </p:nvSpPr>
        <p:spPr>
          <a:xfrm>
            <a:off x="3004032" y="5485617"/>
            <a:ext cx="1910662" cy="1168661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08EA229-6DC3-2511-C93D-5BFF42FF4B7B}"/>
              </a:ext>
            </a:extLst>
          </p:cNvPr>
          <p:cNvSpPr txBox="1"/>
          <p:nvPr/>
        </p:nvSpPr>
        <p:spPr>
          <a:xfrm>
            <a:off x="316693" y="9476"/>
            <a:ext cx="1079603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General Hypothesis: </a:t>
            </a:r>
            <a:br>
              <a:rPr lang="en-US" dirty="0"/>
            </a:br>
            <a:r>
              <a:rPr lang="en-US" sz="2400" dirty="0"/>
              <a:t>Microglia depleted mice have impaired homeostatic responses to sleep deprivation.</a:t>
            </a:r>
          </a:p>
          <a:p>
            <a:r>
              <a:rPr lang="en-US" sz="3200" dirty="0"/>
              <a:t>Null Hypothesis:</a:t>
            </a:r>
          </a:p>
          <a:p>
            <a:r>
              <a:rPr lang="en-US" sz="2400" dirty="0"/>
              <a:t>Depleting microglia does not affect sleep homeostasis.</a:t>
            </a:r>
          </a:p>
        </p:txBody>
      </p:sp>
    </p:spTree>
    <p:extLst>
      <p:ext uri="{BB962C8B-B14F-4D97-AF65-F5344CB8AC3E}">
        <p14:creationId xmlns:p14="http://schemas.microsoft.com/office/powerpoint/2010/main" val="14386280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large group of red flowers&#10;&#10;Description automatically generated with low confidence">
            <a:extLst>
              <a:ext uri="{FF2B5EF4-FFF2-40B4-BE49-F238E27FC236}">
                <a16:creationId xmlns:a16="http://schemas.microsoft.com/office/drawing/2014/main" id="{B9A69A6F-E9DF-783A-64FA-6F4959C77B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8963" y="1934597"/>
            <a:ext cx="4465187" cy="3336059"/>
          </a:xfrm>
          <a:prstGeom prst="rect">
            <a:avLst/>
          </a:prstGeom>
        </p:spPr>
      </p:pic>
      <p:pic>
        <p:nvPicPr>
          <p:cNvPr id="7" name="Picture 6" descr="A picture containing dark&#10;&#10;Description automatically generated">
            <a:extLst>
              <a:ext uri="{FF2B5EF4-FFF2-40B4-BE49-F238E27FC236}">
                <a16:creationId xmlns:a16="http://schemas.microsoft.com/office/drawing/2014/main" id="{EFD08CDE-B1D6-433E-9C80-812FB39271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9656" y="1845819"/>
            <a:ext cx="4465187" cy="333605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538FDE6-4330-5452-C2EE-0A9D79992044}"/>
              </a:ext>
            </a:extLst>
          </p:cNvPr>
          <p:cNvSpPr txBox="1"/>
          <p:nvPr/>
        </p:nvSpPr>
        <p:spPr>
          <a:xfrm>
            <a:off x="523783" y="195309"/>
            <a:ext cx="69600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Successful Microglia Knockdown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12420D-5B75-8FBF-C224-58BEB31A9B46}"/>
              </a:ext>
            </a:extLst>
          </p:cNvPr>
          <p:cNvSpPr txBox="1"/>
          <p:nvPr/>
        </p:nvSpPr>
        <p:spPr>
          <a:xfrm>
            <a:off x="2334827" y="1331650"/>
            <a:ext cx="2681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>
                <a:solidFill>
                  <a:srgbClr val="00B050"/>
                </a:solidFill>
              </a:rPr>
              <a:t>Green Food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7C78ABC-D92C-BCA5-906F-6DCF7ECFA3B2}"/>
              </a:ext>
            </a:extLst>
          </p:cNvPr>
          <p:cNvSpPr txBox="1"/>
          <p:nvPr/>
        </p:nvSpPr>
        <p:spPr>
          <a:xfrm>
            <a:off x="8053526" y="1322599"/>
            <a:ext cx="2681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Yellow Food</a:t>
            </a:r>
          </a:p>
        </p:txBody>
      </p:sp>
    </p:spTree>
    <p:extLst>
      <p:ext uri="{BB962C8B-B14F-4D97-AF65-F5344CB8AC3E}">
        <p14:creationId xmlns:p14="http://schemas.microsoft.com/office/powerpoint/2010/main" val="57978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538FDE6-4330-5452-C2EE-0A9D79992044}"/>
              </a:ext>
            </a:extLst>
          </p:cNvPr>
          <p:cNvSpPr txBox="1"/>
          <p:nvPr/>
        </p:nvSpPr>
        <p:spPr>
          <a:xfrm>
            <a:off x="523783" y="195309"/>
            <a:ext cx="69600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Successful Microglia Knockdown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12420D-5B75-8FBF-C224-58BEB31A9B46}"/>
              </a:ext>
            </a:extLst>
          </p:cNvPr>
          <p:cNvSpPr txBox="1"/>
          <p:nvPr/>
        </p:nvSpPr>
        <p:spPr>
          <a:xfrm>
            <a:off x="6866187" y="632135"/>
            <a:ext cx="2681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>
                <a:solidFill>
                  <a:srgbClr val="00B050"/>
                </a:solidFill>
              </a:rPr>
              <a:t>Green Food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7C78ABC-D92C-BCA5-906F-6DCF7ECFA3B2}"/>
              </a:ext>
            </a:extLst>
          </p:cNvPr>
          <p:cNvSpPr txBox="1"/>
          <p:nvPr/>
        </p:nvSpPr>
        <p:spPr>
          <a:xfrm>
            <a:off x="4044764" y="704045"/>
            <a:ext cx="2681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Yellow Food</a:t>
            </a:r>
          </a:p>
        </p:txBody>
      </p:sp>
      <p:pic>
        <p:nvPicPr>
          <p:cNvPr id="3" name="Picture 2" descr="A picture containing text, grass, green&#10;&#10;Description automatically generated">
            <a:extLst>
              <a:ext uri="{FF2B5EF4-FFF2-40B4-BE49-F238E27FC236}">
                <a16:creationId xmlns:a16="http://schemas.microsoft.com/office/drawing/2014/main" id="{D908E2B5-BA45-3BBE-894B-2F53D1A1FE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7412" y="1279370"/>
            <a:ext cx="5383321" cy="538332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DCB3CEC-7C03-0C89-7F5E-E48B6AE939B9}"/>
              </a:ext>
            </a:extLst>
          </p:cNvPr>
          <p:cNvSpPr txBox="1"/>
          <p:nvPr/>
        </p:nvSpPr>
        <p:spPr>
          <a:xfrm>
            <a:off x="1349406" y="2539014"/>
            <a:ext cx="21395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Motor Cortex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E1AF1E-3580-6898-2F01-03B3899A4522}"/>
              </a:ext>
            </a:extLst>
          </p:cNvPr>
          <p:cNvSpPr txBox="1"/>
          <p:nvPr/>
        </p:nvSpPr>
        <p:spPr>
          <a:xfrm>
            <a:off x="1118585" y="5030258"/>
            <a:ext cx="27875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Locus Coeruleus</a:t>
            </a:r>
          </a:p>
        </p:txBody>
      </p:sp>
    </p:spTree>
    <p:extLst>
      <p:ext uri="{BB962C8B-B14F-4D97-AF65-F5344CB8AC3E}">
        <p14:creationId xmlns:p14="http://schemas.microsoft.com/office/powerpoint/2010/main" val="24319537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Chart, line chart&#10;&#10;Description automatically generated">
            <a:extLst>
              <a:ext uri="{FF2B5EF4-FFF2-40B4-BE49-F238E27FC236}">
                <a16:creationId xmlns:a16="http://schemas.microsoft.com/office/drawing/2014/main" id="{4409D6F5-83C8-657F-B217-A587924F99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689081"/>
            <a:ext cx="4905446" cy="3679085"/>
          </a:xfrm>
          <a:prstGeom prst="rect">
            <a:avLst/>
          </a:prstGeom>
        </p:spPr>
      </p:pic>
      <p:pic>
        <p:nvPicPr>
          <p:cNvPr id="20" name="Picture 19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A81761B6-324E-42FA-1CB2-3423D38E86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293" y="723888"/>
            <a:ext cx="1883305" cy="477771"/>
          </a:xfrm>
          <a:prstGeom prst="rect">
            <a:avLst/>
          </a:prstGeom>
        </p:spPr>
      </p:pic>
      <p:pic>
        <p:nvPicPr>
          <p:cNvPr id="22" name="Picture 21" descr="A black background with white text&#10;&#10;Description automatically generated with low confidence">
            <a:extLst>
              <a:ext uri="{FF2B5EF4-FFF2-40B4-BE49-F238E27FC236}">
                <a16:creationId xmlns:a16="http://schemas.microsoft.com/office/drawing/2014/main" id="{E7C18134-C80D-DAEC-B4B2-3EFD491534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5802" y="71274"/>
            <a:ext cx="1844627" cy="556363"/>
          </a:xfrm>
          <a:prstGeom prst="rect">
            <a:avLst/>
          </a:prstGeom>
        </p:spPr>
      </p:pic>
      <p:pic>
        <p:nvPicPr>
          <p:cNvPr id="24" name="Picture 23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6287866C-48BA-8EA7-F380-54137339A0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4149" y="716050"/>
            <a:ext cx="1883305" cy="51768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7C5149C-84FC-AFEE-4B10-0B00DE3C111D}"/>
              </a:ext>
            </a:extLst>
          </p:cNvPr>
          <p:cNvSpPr txBox="1"/>
          <p:nvPr/>
        </p:nvSpPr>
        <p:spPr>
          <a:xfrm>
            <a:off x="7952817" y="5638846"/>
            <a:ext cx="1472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Frequency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217982-D54F-6CD7-D6E8-6688FF0AD3FC}"/>
              </a:ext>
            </a:extLst>
          </p:cNvPr>
          <p:cNvSpPr txBox="1"/>
          <p:nvPr/>
        </p:nvSpPr>
        <p:spPr>
          <a:xfrm>
            <a:off x="6745809" y="5425269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B82A01-4F7E-E899-7705-251995BD34D9}"/>
              </a:ext>
            </a:extLst>
          </p:cNvPr>
          <p:cNvSpPr txBox="1"/>
          <p:nvPr/>
        </p:nvSpPr>
        <p:spPr>
          <a:xfrm>
            <a:off x="10174809" y="5381893"/>
            <a:ext cx="451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DA9EE3-E10C-4AD8-C82C-E97A13211AA1}"/>
              </a:ext>
            </a:extLst>
          </p:cNvPr>
          <p:cNvSpPr txBox="1"/>
          <p:nvPr/>
        </p:nvSpPr>
        <p:spPr>
          <a:xfrm>
            <a:off x="7529263" y="1611208"/>
            <a:ext cx="2645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 = 10 per condition</a:t>
            </a:r>
          </a:p>
        </p:txBody>
      </p:sp>
    </p:spTree>
    <p:extLst>
      <p:ext uri="{BB962C8B-B14F-4D97-AF65-F5344CB8AC3E}">
        <p14:creationId xmlns:p14="http://schemas.microsoft.com/office/powerpoint/2010/main" val="4897045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 shot of a computer&#10;&#10;Description automatically generated with low confidence">
            <a:extLst>
              <a:ext uri="{FF2B5EF4-FFF2-40B4-BE49-F238E27FC236}">
                <a16:creationId xmlns:a16="http://schemas.microsoft.com/office/drawing/2014/main" id="{B2C23269-67AA-3A40-DD8C-C1ECEB7B8A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922" y="686834"/>
            <a:ext cx="4274350" cy="1323530"/>
          </a:xfrm>
          <a:prstGeom prst="rect">
            <a:avLst/>
          </a:prstGeom>
        </p:spPr>
      </p:pic>
      <p:pic>
        <p:nvPicPr>
          <p:cNvPr id="11" name="Picture 10" descr="A city skyline at night&#10;&#10;Description automatically generated with low confidence">
            <a:extLst>
              <a:ext uri="{FF2B5EF4-FFF2-40B4-BE49-F238E27FC236}">
                <a16:creationId xmlns:a16="http://schemas.microsoft.com/office/drawing/2014/main" id="{08645A91-3471-B213-ACF0-E815DDF324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922" y="2684287"/>
            <a:ext cx="4628091" cy="716131"/>
          </a:xfrm>
          <a:prstGeom prst="rect">
            <a:avLst/>
          </a:prstGeom>
        </p:spPr>
      </p:pic>
      <p:pic>
        <p:nvPicPr>
          <p:cNvPr id="14" name="Picture 13" descr="Chart, line chart&#10;&#10;Description automatically generated">
            <a:extLst>
              <a:ext uri="{FF2B5EF4-FFF2-40B4-BE49-F238E27FC236}">
                <a16:creationId xmlns:a16="http://schemas.microsoft.com/office/drawing/2014/main" id="{4409D6F5-83C8-657F-B217-A587924F99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689081"/>
            <a:ext cx="4905446" cy="367908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E66BB9C-D4A1-FDD6-4FD7-7DA94F2AC9EB}"/>
              </a:ext>
            </a:extLst>
          </p:cNvPr>
          <p:cNvSpPr txBox="1"/>
          <p:nvPr/>
        </p:nvSpPr>
        <p:spPr>
          <a:xfrm>
            <a:off x="508455" y="77557"/>
            <a:ext cx="74106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Mixed ANOVA – </a:t>
            </a:r>
            <a:r>
              <a:rPr lang="en-US" b="1" u="sng" dirty="0"/>
              <a:t>Baseline</a:t>
            </a:r>
            <a:r>
              <a:rPr lang="en-US" dirty="0"/>
              <a:t> </a:t>
            </a:r>
          </a:p>
          <a:p>
            <a:r>
              <a:rPr lang="en-US" b="1" dirty="0"/>
              <a:t>Between</a:t>
            </a:r>
            <a:r>
              <a:rPr lang="en-US" dirty="0"/>
              <a:t>: Green vs Yellow, </a:t>
            </a:r>
            <a:r>
              <a:rPr lang="en-US" b="1" dirty="0"/>
              <a:t>Within</a:t>
            </a:r>
            <a:r>
              <a:rPr lang="en-US" dirty="0"/>
              <a:t>: Frequency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3CF82DF-AEEF-A248-DFDE-7C868951A345}"/>
              </a:ext>
            </a:extLst>
          </p:cNvPr>
          <p:cNvSpPr txBox="1"/>
          <p:nvPr/>
        </p:nvSpPr>
        <p:spPr>
          <a:xfrm>
            <a:off x="508455" y="2059576"/>
            <a:ext cx="74106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Mixed ANOVA – </a:t>
            </a:r>
            <a:r>
              <a:rPr lang="en-US" b="1" u="sng" dirty="0"/>
              <a:t>Recovery</a:t>
            </a:r>
          </a:p>
          <a:p>
            <a:r>
              <a:rPr lang="en-US" b="1" dirty="0"/>
              <a:t>Between</a:t>
            </a:r>
            <a:r>
              <a:rPr lang="en-US" dirty="0"/>
              <a:t>: Green vs Yellow, </a:t>
            </a:r>
            <a:r>
              <a:rPr lang="en-US" b="1" dirty="0"/>
              <a:t>Within</a:t>
            </a:r>
            <a:r>
              <a:rPr lang="en-US" dirty="0"/>
              <a:t>: Frequency</a:t>
            </a:r>
          </a:p>
        </p:txBody>
      </p:sp>
      <p:pic>
        <p:nvPicPr>
          <p:cNvPr id="20" name="Picture 19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A81761B6-324E-42FA-1CB2-3423D38E86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293" y="723888"/>
            <a:ext cx="1883305" cy="477771"/>
          </a:xfrm>
          <a:prstGeom prst="rect">
            <a:avLst/>
          </a:prstGeom>
        </p:spPr>
      </p:pic>
      <p:pic>
        <p:nvPicPr>
          <p:cNvPr id="22" name="Picture 21" descr="A black background with white text&#10;&#10;Description automatically generated with low confidence">
            <a:extLst>
              <a:ext uri="{FF2B5EF4-FFF2-40B4-BE49-F238E27FC236}">
                <a16:creationId xmlns:a16="http://schemas.microsoft.com/office/drawing/2014/main" id="{E7C18134-C80D-DAEC-B4B2-3EFD4915342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5802" y="71274"/>
            <a:ext cx="1844627" cy="556363"/>
          </a:xfrm>
          <a:prstGeom prst="rect">
            <a:avLst/>
          </a:prstGeom>
        </p:spPr>
      </p:pic>
      <p:pic>
        <p:nvPicPr>
          <p:cNvPr id="24" name="Picture 23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6287866C-48BA-8EA7-F380-54137339A09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4149" y="716050"/>
            <a:ext cx="1883305" cy="517685"/>
          </a:xfrm>
          <a:prstGeom prst="rect">
            <a:avLst/>
          </a:prstGeom>
        </p:spPr>
      </p:pic>
      <p:sp>
        <p:nvSpPr>
          <p:cNvPr id="29" name="Multiplication Sign 28">
            <a:extLst>
              <a:ext uri="{FF2B5EF4-FFF2-40B4-BE49-F238E27FC236}">
                <a16:creationId xmlns:a16="http://schemas.microsoft.com/office/drawing/2014/main" id="{6EBB3CB1-1D0A-0786-6BF3-323BB4A72C69}"/>
              </a:ext>
            </a:extLst>
          </p:cNvPr>
          <p:cNvSpPr/>
          <p:nvPr/>
        </p:nvSpPr>
        <p:spPr>
          <a:xfrm>
            <a:off x="5233637" y="922323"/>
            <a:ext cx="756885" cy="715408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Multiplication Sign 29">
            <a:extLst>
              <a:ext uri="{FF2B5EF4-FFF2-40B4-BE49-F238E27FC236}">
                <a16:creationId xmlns:a16="http://schemas.microsoft.com/office/drawing/2014/main" id="{13160F11-1742-50CB-2A13-3336B80E6FE2}"/>
              </a:ext>
            </a:extLst>
          </p:cNvPr>
          <p:cNvSpPr/>
          <p:nvPr/>
        </p:nvSpPr>
        <p:spPr>
          <a:xfrm>
            <a:off x="5234013" y="2633368"/>
            <a:ext cx="756885" cy="715408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6AFB70-3717-3D61-D5E6-A9E89B02B673}"/>
              </a:ext>
            </a:extLst>
          </p:cNvPr>
          <p:cNvSpPr txBox="1"/>
          <p:nvPr/>
        </p:nvSpPr>
        <p:spPr>
          <a:xfrm>
            <a:off x="7952817" y="5638846"/>
            <a:ext cx="1472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Frequency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FF48EC-EC39-B6DC-2D0C-815095DDC6C6}"/>
              </a:ext>
            </a:extLst>
          </p:cNvPr>
          <p:cNvSpPr txBox="1"/>
          <p:nvPr/>
        </p:nvSpPr>
        <p:spPr>
          <a:xfrm>
            <a:off x="6745809" y="5425269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4969D1-EBCA-90AF-17EC-0E125153BC47}"/>
              </a:ext>
            </a:extLst>
          </p:cNvPr>
          <p:cNvSpPr txBox="1"/>
          <p:nvPr/>
        </p:nvSpPr>
        <p:spPr>
          <a:xfrm>
            <a:off x="7529263" y="1611208"/>
            <a:ext cx="2645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 = 10 per condition</a:t>
            </a:r>
          </a:p>
        </p:txBody>
      </p:sp>
    </p:spTree>
    <p:extLst>
      <p:ext uri="{BB962C8B-B14F-4D97-AF65-F5344CB8AC3E}">
        <p14:creationId xmlns:p14="http://schemas.microsoft.com/office/powerpoint/2010/main" val="32030677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 shot of a computer&#10;&#10;Description automatically generated with low confidence">
            <a:extLst>
              <a:ext uri="{FF2B5EF4-FFF2-40B4-BE49-F238E27FC236}">
                <a16:creationId xmlns:a16="http://schemas.microsoft.com/office/drawing/2014/main" id="{B2C23269-67AA-3A40-DD8C-C1ECEB7B8A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922" y="686834"/>
            <a:ext cx="4274350" cy="1323530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FBDF12B7-697A-76D4-990A-C08B9C5CCA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194" y="4190593"/>
            <a:ext cx="4183945" cy="1066779"/>
          </a:xfrm>
          <a:prstGeom prst="rect">
            <a:avLst/>
          </a:prstGeom>
        </p:spPr>
      </p:pic>
      <p:pic>
        <p:nvPicPr>
          <p:cNvPr id="11" name="Picture 10" descr="A city skyline at night&#10;&#10;Description automatically generated with low confidence">
            <a:extLst>
              <a:ext uri="{FF2B5EF4-FFF2-40B4-BE49-F238E27FC236}">
                <a16:creationId xmlns:a16="http://schemas.microsoft.com/office/drawing/2014/main" id="{08645A91-3471-B213-ACF0-E815DDF324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922" y="2684287"/>
            <a:ext cx="4628091" cy="716131"/>
          </a:xfrm>
          <a:prstGeom prst="rect">
            <a:avLst/>
          </a:prstGeom>
        </p:spPr>
      </p:pic>
      <p:pic>
        <p:nvPicPr>
          <p:cNvPr id="13" name="Picture 12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32700DE5-CF28-7E51-439D-B2F773BB8C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194" y="5834616"/>
            <a:ext cx="4151399" cy="1023384"/>
          </a:xfrm>
          <a:prstGeom prst="rect">
            <a:avLst/>
          </a:prstGeom>
        </p:spPr>
      </p:pic>
      <p:pic>
        <p:nvPicPr>
          <p:cNvPr id="14" name="Picture 13" descr="Chart, line chart&#10;&#10;Description automatically generated">
            <a:extLst>
              <a:ext uri="{FF2B5EF4-FFF2-40B4-BE49-F238E27FC236}">
                <a16:creationId xmlns:a16="http://schemas.microsoft.com/office/drawing/2014/main" id="{4409D6F5-83C8-657F-B217-A587924F99E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689081"/>
            <a:ext cx="4905446" cy="367908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E66BB9C-D4A1-FDD6-4FD7-7DA94F2AC9EB}"/>
              </a:ext>
            </a:extLst>
          </p:cNvPr>
          <p:cNvSpPr txBox="1"/>
          <p:nvPr/>
        </p:nvSpPr>
        <p:spPr>
          <a:xfrm>
            <a:off x="508455" y="77557"/>
            <a:ext cx="74106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Mixed ANOVA – </a:t>
            </a:r>
            <a:r>
              <a:rPr lang="en-US" b="1" u="sng" dirty="0"/>
              <a:t>Baseline</a:t>
            </a:r>
            <a:r>
              <a:rPr lang="en-US" dirty="0"/>
              <a:t> </a:t>
            </a:r>
          </a:p>
          <a:p>
            <a:r>
              <a:rPr lang="en-US" b="1" dirty="0"/>
              <a:t>Between</a:t>
            </a:r>
            <a:r>
              <a:rPr lang="en-US" dirty="0"/>
              <a:t>: Green vs Yellow, </a:t>
            </a:r>
            <a:r>
              <a:rPr lang="en-US" b="1" dirty="0"/>
              <a:t>Within</a:t>
            </a:r>
            <a:r>
              <a:rPr lang="en-US" dirty="0"/>
              <a:t>: Frequency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3CF82DF-AEEF-A248-DFDE-7C868951A345}"/>
              </a:ext>
            </a:extLst>
          </p:cNvPr>
          <p:cNvSpPr txBox="1"/>
          <p:nvPr/>
        </p:nvSpPr>
        <p:spPr>
          <a:xfrm>
            <a:off x="508455" y="2059576"/>
            <a:ext cx="74106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Mixed ANOVA – </a:t>
            </a:r>
            <a:r>
              <a:rPr lang="en-US" b="1" u="sng" dirty="0"/>
              <a:t>Recovery</a:t>
            </a:r>
          </a:p>
          <a:p>
            <a:r>
              <a:rPr lang="en-US" b="1" dirty="0"/>
              <a:t>Between</a:t>
            </a:r>
            <a:r>
              <a:rPr lang="en-US" dirty="0"/>
              <a:t>: Green vs Yellow, </a:t>
            </a:r>
            <a:r>
              <a:rPr lang="en-US" b="1" dirty="0"/>
              <a:t>Within</a:t>
            </a:r>
            <a:r>
              <a:rPr lang="en-US" dirty="0"/>
              <a:t>: Frequency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1CBB41F-D43B-96B4-CB50-07DC44DD8361}"/>
              </a:ext>
            </a:extLst>
          </p:cNvPr>
          <p:cNvSpPr txBox="1"/>
          <p:nvPr/>
        </p:nvSpPr>
        <p:spPr>
          <a:xfrm>
            <a:off x="508455" y="3549597"/>
            <a:ext cx="74106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Two Way repeated Measures ANOVA – </a:t>
            </a:r>
            <a:r>
              <a:rPr lang="en-US" b="1" u="sng" dirty="0">
                <a:solidFill>
                  <a:schemeClr val="accent6">
                    <a:lumMod val="50000"/>
                  </a:schemeClr>
                </a:solidFill>
              </a:rPr>
              <a:t>Green</a:t>
            </a:r>
            <a:r>
              <a:rPr lang="en-US" dirty="0"/>
              <a:t> </a:t>
            </a:r>
          </a:p>
          <a:p>
            <a:r>
              <a:rPr lang="en-US" b="1" dirty="0"/>
              <a:t>Within</a:t>
            </a:r>
            <a:r>
              <a:rPr lang="en-US" dirty="0"/>
              <a:t>: Baseline/Recovery + Frequency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701CA9A-5D64-A36B-7751-C8626F967700}"/>
              </a:ext>
            </a:extLst>
          </p:cNvPr>
          <p:cNvSpPr txBox="1"/>
          <p:nvPr/>
        </p:nvSpPr>
        <p:spPr>
          <a:xfrm>
            <a:off x="508455" y="5257372"/>
            <a:ext cx="74106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Two Way repeated Measures ANOVA – </a:t>
            </a:r>
            <a:r>
              <a:rPr lang="en-US" b="1" u="sng" dirty="0">
                <a:solidFill>
                  <a:srgbClr val="FFC000"/>
                </a:solidFill>
              </a:rPr>
              <a:t>Yellow </a:t>
            </a:r>
          </a:p>
          <a:p>
            <a:r>
              <a:rPr lang="en-US" b="1" dirty="0"/>
              <a:t>Within</a:t>
            </a:r>
            <a:r>
              <a:rPr lang="en-US" dirty="0"/>
              <a:t>: Baseline/Recovery + Frequency</a:t>
            </a:r>
          </a:p>
        </p:txBody>
      </p:sp>
      <p:pic>
        <p:nvPicPr>
          <p:cNvPr id="20" name="Picture 19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A81761B6-324E-42FA-1CB2-3423D38E86D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293" y="723888"/>
            <a:ext cx="1883305" cy="477771"/>
          </a:xfrm>
          <a:prstGeom prst="rect">
            <a:avLst/>
          </a:prstGeom>
        </p:spPr>
      </p:pic>
      <p:pic>
        <p:nvPicPr>
          <p:cNvPr id="22" name="Picture 21" descr="A black background with white text&#10;&#10;Description automatically generated with low confidence">
            <a:extLst>
              <a:ext uri="{FF2B5EF4-FFF2-40B4-BE49-F238E27FC236}">
                <a16:creationId xmlns:a16="http://schemas.microsoft.com/office/drawing/2014/main" id="{E7C18134-C80D-DAEC-B4B2-3EFD4915342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5802" y="71274"/>
            <a:ext cx="1844627" cy="556363"/>
          </a:xfrm>
          <a:prstGeom prst="rect">
            <a:avLst/>
          </a:prstGeom>
        </p:spPr>
      </p:pic>
      <p:pic>
        <p:nvPicPr>
          <p:cNvPr id="24" name="Picture 23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6287866C-48BA-8EA7-F380-54137339A09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4149" y="716050"/>
            <a:ext cx="1883305" cy="517685"/>
          </a:xfrm>
          <a:prstGeom prst="rect">
            <a:avLst/>
          </a:prstGeom>
        </p:spPr>
      </p:pic>
      <p:sp>
        <p:nvSpPr>
          <p:cNvPr id="29" name="Multiplication Sign 28">
            <a:extLst>
              <a:ext uri="{FF2B5EF4-FFF2-40B4-BE49-F238E27FC236}">
                <a16:creationId xmlns:a16="http://schemas.microsoft.com/office/drawing/2014/main" id="{6EBB3CB1-1D0A-0786-6BF3-323BB4A72C69}"/>
              </a:ext>
            </a:extLst>
          </p:cNvPr>
          <p:cNvSpPr/>
          <p:nvPr/>
        </p:nvSpPr>
        <p:spPr>
          <a:xfrm>
            <a:off x="5233637" y="922323"/>
            <a:ext cx="756885" cy="715408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Multiplication Sign 29">
            <a:extLst>
              <a:ext uri="{FF2B5EF4-FFF2-40B4-BE49-F238E27FC236}">
                <a16:creationId xmlns:a16="http://schemas.microsoft.com/office/drawing/2014/main" id="{13160F11-1742-50CB-2A13-3336B80E6FE2}"/>
              </a:ext>
            </a:extLst>
          </p:cNvPr>
          <p:cNvSpPr/>
          <p:nvPr/>
        </p:nvSpPr>
        <p:spPr>
          <a:xfrm>
            <a:off x="5234013" y="2633368"/>
            <a:ext cx="756885" cy="715408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88523781-308B-ECE3-8DB7-33A79C35D84F}"/>
              </a:ext>
            </a:extLst>
          </p:cNvPr>
          <p:cNvCxnSpPr/>
          <p:nvPr/>
        </p:nvCxnSpPr>
        <p:spPr>
          <a:xfrm>
            <a:off x="5319348" y="4599432"/>
            <a:ext cx="244657" cy="210312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8CF06AA5-97D0-D6B6-470A-DDEB89284FA6}"/>
              </a:ext>
            </a:extLst>
          </p:cNvPr>
          <p:cNvCxnSpPr>
            <a:cxnSpLocks/>
          </p:cNvCxnSpPr>
          <p:nvPr/>
        </p:nvCxnSpPr>
        <p:spPr>
          <a:xfrm flipV="1">
            <a:off x="5521005" y="4410220"/>
            <a:ext cx="421615" cy="406725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6759258-1B02-144E-8558-5A5CCA01EE0C}"/>
              </a:ext>
            </a:extLst>
          </p:cNvPr>
          <p:cNvCxnSpPr/>
          <p:nvPr/>
        </p:nvCxnSpPr>
        <p:spPr>
          <a:xfrm>
            <a:off x="5367250" y="6059870"/>
            <a:ext cx="244657" cy="210312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0ED47360-83B9-5917-9F4E-070FA66A908D}"/>
              </a:ext>
            </a:extLst>
          </p:cNvPr>
          <p:cNvCxnSpPr>
            <a:cxnSpLocks/>
          </p:cNvCxnSpPr>
          <p:nvPr/>
        </p:nvCxnSpPr>
        <p:spPr>
          <a:xfrm flipV="1">
            <a:off x="5568907" y="5870658"/>
            <a:ext cx="421615" cy="406725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472EDF1E-450C-7AFD-979B-C28FF9BBDA75}"/>
              </a:ext>
            </a:extLst>
          </p:cNvPr>
          <p:cNvSpPr txBox="1"/>
          <p:nvPr/>
        </p:nvSpPr>
        <p:spPr>
          <a:xfrm>
            <a:off x="7952817" y="5638846"/>
            <a:ext cx="1472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Frequency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38BD6E3-7D0E-FC11-1A46-BEA9F8DEF554}"/>
              </a:ext>
            </a:extLst>
          </p:cNvPr>
          <p:cNvSpPr txBox="1"/>
          <p:nvPr/>
        </p:nvSpPr>
        <p:spPr>
          <a:xfrm>
            <a:off x="6745809" y="5425269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3D66C0-9690-3546-F1C4-502294E3B775}"/>
              </a:ext>
            </a:extLst>
          </p:cNvPr>
          <p:cNvSpPr txBox="1"/>
          <p:nvPr/>
        </p:nvSpPr>
        <p:spPr>
          <a:xfrm>
            <a:off x="7529263" y="1611208"/>
            <a:ext cx="2645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 = 10 per condition</a:t>
            </a:r>
          </a:p>
        </p:txBody>
      </p:sp>
    </p:spTree>
    <p:extLst>
      <p:ext uri="{BB962C8B-B14F-4D97-AF65-F5344CB8AC3E}">
        <p14:creationId xmlns:p14="http://schemas.microsoft.com/office/powerpoint/2010/main" val="23159342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box and whisker chart&#10;&#10;Description automatically generated">
            <a:extLst>
              <a:ext uri="{FF2B5EF4-FFF2-40B4-BE49-F238E27FC236}">
                <a16:creationId xmlns:a16="http://schemas.microsoft.com/office/drawing/2014/main" id="{E2D78E5F-DDF0-B91E-CF3C-AEA854DE12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919" y="1181444"/>
            <a:ext cx="4808532" cy="332100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768EF87-0B91-D13F-A78A-19DACD94BAE3}"/>
              </a:ext>
            </a:extLst>
          </p:cNvPr>
          <p:cNvSpPr txBox="1"/>
          <p:nvPr/>
        </p:nvSpPr>
        <p:spPr>
          <a:xfrm>
            <a:off x="87272" y="4502445"/>
            <a:ext cx="5237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Main effect of Sleep Condition</a:t>
            </a:r>
          </a:p>
          <a:p>
            <a:pPr algn="ctr"/>
            <a:r>
              <a:rPr lang="en-US" dirty="0"/>
              <a:t>(Baseline vs Recovery)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F90F518-97C9-99E4-0B2C-10DDDCB5DC3E}"/>
              </a:ext>
            </a:extLst>
          </p:cNvPr>
          <p:cNvSpPr txBox="1"/>
          <p:nvPr/>
        </p:nvSpPr>
        <p:spPr>
          <a:xfrm>
            <a:off x="355571" y="139699"/>
            <a:ext cx="505663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Paired Comparison over just Delta range (0.5-4 Hz)</a:t>
            </a:r>
          </a:p>
        </p:txBody>
      </p:sp>
    </p:spTree>
    <p:extLst>
      <p:ext uri="{BB962C8B-B14F-4D97-AF65-F5344CB8AC3E}">
        <p14:creationId xmlns:p14="http://schemas.microsoft.com/office/powerpoint/2010/main" val="26732200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932</TotalTime>
  <Words>1166</Words>
  <Application>Microsoft Office PowerPoint</Application>
  <PresentationFormat>Widescreen</PresentationFormat>
  <Paragraphs>268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Arial</vt:lpstr>
      <vt:lpstr>Calibri</vt:lpstr>
      <vt:lpstr>Calibri Light</vt:lpstr>
      <vt:lpstr>Office Theme</vt:lpstr>
      <vt:lpstr>Microglia regulation of sleep homeostasis</vt:lpstr>
      <vt:lpstr>Microglia control diurnal rhythm of neuronal lipid byproducts in Thalamic Reticular Nucleus, affecting sleep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NREM Percents Mixed ANOVA and Pairwise Comparisons</vt:lpstr>
      <vt:lpstr>NREM Percents Mixed ANOVA and Pairwise Comparisons</vt:lpstr>
      <vt:lpstr>Future Directions: 18 hour recordings and comparison of sleep metrics during Dark Phase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Microglia regulation of sleep homeostasis</dc:title>
  <dc:creator>Stucynski, Joseph</dc:creator>
  <cp:lastModifiedBy>Stucynski, Joseph</cp:lastModifiedBy>
  <cp:revision>45</cp:revision>
  <dcterms:created xsi:type="dcterms:W3CDTF">2022-10-20T17:16:28Z</dcterms:created>
  <dcterms:modified xsi:type="dcterms:W3CDTF">2022-11-30T03:36:24Z</dcterms:modified>
</cp:coreProperties>
</file>